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03" r:id="rId4"/>
    <p:sldId id="260" r:id="rId5"/>
    <p:sldId id="258" r:id="rId6"/>
    <p:sldId id="306" r:id="rId7"/>
    <p:sldId id="309" r:id="rId8"/>
    <p:sldId id="307" r:id="rId9"/>
    <p:sldId id="308" r:id="rId10"/>
    <p:sldId id="310" r:id="rId11"/>
    <p:sldId id="311" r:id="rId12"/>
    <p:sldId id="312" r:id="rId13"/>
    <p:sldId id="313" r:id="rId14"/>
    <p:sldId id="314" r:id="rId15"/>
    <p:sldId id="315" r:id="rId16"/>
    <p:sldId id="316" r:id="rId17"/>
    <p:sldId id="294" r:id="rId18"/>
    <p:sldId id="317" r:id="rId19"/>
    <p:sldId id="318" r:id="rId20"/>
    <p:sldId id="319" r:id="rId21"/>
    <p:sldId id="320" r:id="rId22"/>
    <p:sldId id="268" r:id="rId23"/>
    <p:sldId id="305" r:id="rId24"/>
    <p:sldId id="321" r:id="rId25"/>
    <p:sldId id="322" r:id="rId26"/>
    <p:sldId id="283" r:id="rId2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848" y="-5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522FCA-69A2-4D43-B798-182086B96DC3}"/>
              </a:ext>
            </a:extLst>
          </p:cNvPr>
          <p:cNvSpPr>
            <a:spLocks noGrp="1"/>
          </p:cNvSpPr>
          <p:nvPr>
            <p:ph type="ctrTitle"/>
          </p:nvPr>
        </p:nvSpPr>
        <p:spPr>
          <a:xfrm>
            <a:off x="1143000" y="1122363"/>
            <a:ext cx="6858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xmlns="" id="{E462CEFC-EBC1-4DF7-8164-5FE462C6E19B}"/>
              </a:ext>
            </a:extLst>
          </p:cNvPr>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A929F80-D4CD-4548-90FF-8BB1B602C88A}"/>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A9EB7EA-946F-46B7-8AD2-946EAAE9E05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18365F8-8EBD-4C53-A0E2-D13C346682B4}"/>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75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2AFBC6-41C2-4F0C-9E5C-8793C48A8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5E4031D-80C0-433F-BE81-41CF1492B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EF1F71E-8CB7-4B85-8793-54DF6EBA174E}"/>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086280E8-6B2A-478C-AD43-0FB4AA80069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0C27779-AC77-497A-A0F7-859926C7EFC0}"/>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0492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04A53-F06C-4BDD-ADB8-B4FDE10B76A1}"/>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45061FD-0EA3-474C-AFC8-EDEC3C21FE40}"/>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25CF1FB-CCD3-46C2-8CD2-C94B3A09968C}"/>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1C495C1C-8618-4EE3-B7C2-01D79683135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ED79FF9D-8CD5-4897-9D16-1605833468DB}"/>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051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88B1C-2A39-4A09-90D3-49BE37E71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08DE305-66EA-4182-8614-276EC0B27AA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2313512-E978-4B5E-AD65-F0F9BA91964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F0BF745-63E7-4203-9C9A-95D848E63352}"/>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A49F3993-962E-4F4C-A43B-6081484D6A1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292C9CAC-A16F-40C0-BB60-FDB21DDE97C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287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045184-57D4-44E2-996F-9EB64298DD4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9CB156B-3EC0-4B1E-B53D-DED196789BFF}"/>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88FCBB9-59C3-47A9-8BC4-FB137B0F83E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38352D2-7C7F-4EEF-A707-65C8CC44178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26A4D81-BCD8-41F8-87E6-9BD025F8E55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112CC0D-D48A-414D-BAA1-1A1323B21FA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8BCF5BC-C17F-4EDC-8223-21EF8B8576D0}"/>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087445BB-C89A-4964-BBB9-671E4DB119E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38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FCDDE0-94A3-41C7-B3A7-E3214424C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07D5C7C-99DC-4A13-B092-1983DC34681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9860CD09-C184-475B-B78A-351BB6BAB6D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16B02069-B557-45E0-B486-A3E0E213CB4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1021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7EB5171-ABEB-4FDF-8861-778F6657BFC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F3382080-28CB-4096-A7FD-CD1BADEEAB5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156751BF-3AF4-4FF2-BFFA-833726CC6E56}"/>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214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D7071-477B-4651-8CE2-1FEB95CE9160}"/>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D6A73AFE-7A6A-4760-8A49-BA9E68D54D05}"/>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02C76A9-DD19-4967-A3B0-20D2B6976D17}"/>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8286EB8-1072-4281-A724-52EA5958EC63}"/>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458E39F-7ABF-4D79-955C-6F1CD99D743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8B4CBB21-CF69-4B93-8789-238C6553364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27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4E57E3-24CB-4376-9D7F-2615354886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34D8650-FE42-411B-B785-609785478C57}"/>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7650EE4-4552-44CE-BF1A-0D5A03059991}"/>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03EB6C1-540F-448E-98CA-FA1EBFBD10B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20E50E4-5A52-4C13-9BE2-E80460B7C2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65E9235F-D314-4021-A33A-0B975BA5EA2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6645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1FB6C0-59FE-424A-B1EA-1D5AB8D4A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D92633B-B679-4EC7-B410-E89EAB781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B921E85-415B-43DA-9161-E0A1BB9C80E8}"/>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BCC4CB9-AB31-4A74-B262-86693387051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69A7406-DAA7-4A05-8D59-520818F347F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816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981EEB0-1B5C-4749-B809-6D87942EB45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43EE611-A1DD-4EB4-9341-357FD09F601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7542DC0-C316-458A-AE7B-C71FFEC8BFB7}"/>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2F21A025-6396-4C30-8F01-E82CD77C129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F527054-4A30-4CB9-A54E-40A25D46CD0E}"/>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979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3/8/2022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4F06C3C-BDF6-4E3D-BEE2-9F47A1AE7AA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9070AEC-D5A5-4D62-B387-8C48B1CE375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E045E7-244C-4CF3-B56A-CF454187B6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DBA41-01D4-484E-B79F-41DD162E210A}" type="datetimeFigureOut">
              <a:rPr lang="en-US" smtClean="0">
                <a:solidFill>
                  <a:prstClr val="black">
                    <a:tint val="75000"/>
                  </a:prstClr>
                </a:solidFill>
              </a:rPr>
              <a:pPr/>
              <a:t>3/8/2022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4C40A89A-9203-41D7-BEFC-91A469B795D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2D4666D-9899-4A02-A927-A3E4F3E9D1D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227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772400" cy="1470025"/>
          </a:xfrm>
        </p:spPr>
        <p:txBody>
          <a:bodyPr>
            <a:normAutofit fontScale="90000"/>
          </a:bodyPr>
          <a:lstStyle/>
          <a:p>
            <a:r>
              <a:rPr lang="en-US" sz="4900" dirty="0" smtClean="0">
                <a:solidFill>
                  <a:schemeClr val="bg1"/>
                </a:solidFill>
                <a:latin typeface="Arial Black" panose="020B0A04020102020204" pitchFamily="34" charset="0"/>
              </a:rPr>
              <a:t>SEICHE 2022</a:t>
            </a:r>
            <a:br>
              <a:rPr lang="en-US" sz="4900"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Introduction to Arduino</a:t>
            </a:r>
            <a:br>
              <a:rPr lang="en-US" dirty="0" smtClean="0">
                <a:solidFill>
                  <a:schemeClr val="bg1"/>
                </a:solidFill>
                <a:latin typeface="Arial Black" panose="020B0A04020102020204" pitchFamily="34" charset="0"/>
              </a:rPr>
            </a:br>
            <a:r>
              <a:rPr lang="en-US" dirty="0" smtClean="0"/>
              <a:t>Lesson 4 and 5– IDE Essentials</a:t>
            </a:r>
            <a:endParaRPr lang="en-US" dirty="0">
              <a:solidFill>
                <a:schemeClr val="bg1"/>
              </a:solidFill>
              <a:latin typeface="Arial Black" panose="020B0A04020102020204" pitchFamily="34" charset="0"/>
            </a:endParaRPr>
          </a:p>
        </p:txBody>
      </p:sp>
      <p:sp>
        <p:nvSpPr>
          <p:cNvPr id="3"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chemeClr val="bg1"/>
                </a:solidFill>
                <a:latin typeface="Arial Black" panose="020B0A04020102020204" pitchFamily="34" charset="0"/>
              </a:rPr>
              <a:t>Instructor:   Paul Frommeyer</a:t>
            </a:r>
          </a:p>
          <a:p>
            <a:pPr algn="l">
              <a:spcBef>
                <a:spcPts val="0"/>
              </a:spcBef>
            </a:pPr>
            <a:r>
              <a:rPr lang="en-US" dirty="0">
                <a:solidFill>
                  <a:schemeClr val="bg1"/>
                </a:solidFill>
                <a:latin typeface="Arial Black" panose="020B0A04020102020204" pitchFamily="34" charset="0"/>
              </a:rPr>
              <a:t> </a:t>
            </a:r>
            <a:r>
              <a:rPr lang="en-US" dirty="0" smtClean="0">
                <a:solidFill>
                  <a:schemeClr val="bg1"/>
                </a:solidFill>
                <a:latin typeface="Arial Black" panose="020B0A04020102020204" pitchFamily="34" charset="0"/>
              </a:rPr>
              <a:t>                    </a:t>
            </a:r>
            <a:r>
              <a:rPr lang="en-US" sz="2000" dirty="0" smtClean="0">
                <a:solidFill>
                  <a:schemeClr val="bg1"/>
                </a:solidFill>
                <a:latin typeface="Arial Black" panose="020B0A04020102020204" pitchFamily="34" charset="0"/>
              </a:rPr>
              <a:t>www.paulfrommeyer.com</a:t>
            </a:r>
            <a:endParaRPr lang="en-US" dirty="0" smtClean="0">
              <a:solidFill>
                <a:schemeClr val="bg1"/>
              </a:solidFill>
              <a:latin typeface="Arial Black" panose="020B0A04020102020204" pitchFamily="34" charset="0"/>
            </a:endParaRPr>
          </a:p>
          <a:p>
            <a:pPr algn="l"/>
            <a:endParaRPr lang="en-US" dirty="0" smtClean="0">
              <a:solidFill>
                <a:schemeClr val="bg1"/>
              </a:solidFill>
              <a:latin typeface="Arial Black" panose="020B0A04020102020204" pitchFamily="34" charset="0"/>
            </a:endParaRPr>
          </a:p>
          <a:p>
            <a:pPr algn="l"/>
            <a:r>
              <a:rPr lang="en-US" sz="2800" dirty="0" smtClean="0">
                <a:solidFill>
                  <a:schemeClr val="bg1"/>
                </a:solidFill>
                <a:latin typeface="Arial Black" panose="020B0A04020102020204" pitchFamily="34" charset="0"/>
              </a:rPr>
              <a:t>Corporate Sponsor: DXC Technology</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152400"/>
            <a:ext cx="8734926" cy="685800"/>
          </a:xfrm>
        </p:spPr>
        <p:txBody>
          <a:bodyPr>
            <a:noAutofit/>
          </a:bodyPr>
          <a:lstStyle/>
          <a:p>
            <a:r>
              <a:rPr lang="en-US" sz="4000" b="1" dirty="0"/>
              <a:t>Ampacity – Sizing and Protection</a:t>
            </a:r>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6625530" y="1047750"/>
            <a:ext cx="2384137" cy="1079156"/>
          </a:xfrm>
          <a:prstGeom prst="rect">
            <a:avLst/>
          </a:prstGeom>
          <a:ln w="28575">
            <a:solidFill>
              <a:srgbClr val="FFFF00"/>
            </a:solidFill>
          </a:ln>
        </p:spPr>
        <p:txBody>
          <a:bodyPr vert="horz" lIns="91440" tIns="45720" rIns="91440" bIns="45720" rtlCol="0" anchor="ctr">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prstClr val="white"/>
                </a:solidFill>
              </a:rPr>
              <a:t>Circuit Breaker – Heating of the conductor temporarily breaks the circuit; usually needs manual reset</a:t>
            </a:r>
          </a:p>
          <a:p>
            <a:pPr algn="l"/>
            <a:r>
              <a:rPr lang="en-US" b="1" dirty="0">
                <a:solidFill>
                  <a:prstClr val="white"/>
                </a:solidFill>
              </a:rPr>
              <a:t>Fuse – Heating of the conductor melts it; it must be replaced</a:t>
            </a:r>
          </a:p>
        </p:txBody>
      </p:sp>
      <p:pic>
        <p:nvPicPr>
          <p:cNvPr id="3" name="Picture 2">
            <a:extLst>
              <a:ext uri="{FF2B5EF4-FFF2-40B4-BE49-F238E27FC236}">
                <a16:creationId xmlns:a16="http://schemas.microsoft.com/office/drawing/2014/main" xmlns="" id="{01EBDB23-7EAB-4EFE-BB39-53FBAC1781F3}"/>
              </a:ext>
            </a:extLst>
          </p:cNvPr>
          <p:cNvPicPr>
            <a:picLocks noChangeAspect="1"/>
          </p:cNvPicPr>
          <p:nvPr/>
        </p:nvPicPr>
        <p:blipFill>
          <a:blip r:embed="rId2"/>
          <a:stretch>
            <a:fillRect/>
          </a:stretch>
        </p:blipFill>
        <p:spPr>
          <a:xfrm>
            <a:off x="2625228" y="3584581"/>
            <a:ext cx="3242171" cy="3052761"/>
          </a:xfrm>
          <a:prstGeom prst="rect">
            <a:avLst/>
          </a:prstGeom>
        </p:spPr>
      </p:pic>
      <p:pic>
        <p:nvPicPr>
          <p:cNvPr id="5" name="Picture 4">
            <a:extLst>
              <a:ext uri="{FF2B5EF4-FFF2-40B4-BE49-F238E27FC236}">
                <a16:creationId xmlns:a16="http://schemas.microsoft.com/office/drawing/2014/main" xmlns="" id="{43DD751D-FD70-48AB-B60B-68B280346F58}"/>
              </a:ext>
            </a:extLst>
          </p:cNvPr>
          <p:cNvPicPr>
            <a:picLocks noChangeAspect="1"/>
          </p:cNvPicPr>
          <p:nvPr/>
        </p:nvPicPr>
        <p:blipFill>
          <a:blip r:embed="rId3"/>
          <a:stretch>
            <a:fillRect/>
          </a:stretch>
        </p:blipFill>
        <p:spPr>
          <a:xfrm>
            <a:off x="2625230" y="1676400"/>
            <a:ext cx="3242171" cy="1917344"/>
          </a:xfrm>
          <a:prstGeom prst="rect">
            <a:avLst/>
          </a:prstGeom>
        </p:spPr>
      </p:pic>
      <p:pic>
        <p:nvPicPr>
          <p:cNvPr id="6" name="Picture 5">
            <a:extLst>
              <a:ext uri="{FF2B5EF4-FFF2-40B4-BE49-F238E27FC236}">
                <a16:creationId xmlns:a16="http://schemas.microsoft.com/office/drawing/2014/main" xmlns="" id="{53646F34-C713-4D3F-BA1F-2DB7984CB0A1}"/>
              </a:ext>
            </a:extLst>
          </p:cNvPr>
          <p:cNvPicPr>
            <a:picLocks noChangeAspect="1"/>
          </p:cNvPicPr>
          <p:nvPr/>
        </p:nvPicPr>
        <p:blipFill>
          <a:blip r:embed="rId4"/>
          <a:stretch>
            <a:fillRect/>
          </a:stretch>
        </p:blipFill>
        <p:spPr>
          <a:xfrm>
            <a:off x="271916" y="1293341"/>
            <a:ext cx="1925981" cy="1535489"/>
          </a:xfrm>
          <a:prstGeom prst="rect">
            <a:avLst/>
          </a:prstGeom>
        </p:spPr>
      </p:pic>
      <p:sp>
        <p:nvSpPr>
          <p:cNvPr id="12" name="Subtitle 2">
            <a:extLst>
              <a:ext uri="{FF2B5EF4-FFF2-40B4-BE49-F238E27FC236}">
                <a16:creationId xmlns:a16="http://schemas.microsoft.com/office/drawing/2014/main" xmlns="" id="{FEFF490E-2300-4502-AD91-780C325466C5}"/>
              </a:ext>
            </a:extLst>
          </p:cNvPr>
          <p:cNvSpPr txBox="1">
            <a:spLocks/>
          </p:cNvSpPr>
          <p:nvPr/>
        </p:nvSpPr>
        <p:spPr>
          <a:xfrm>
            <a:off x="216309" y="2997886"/>
            <a:ext cx="2118160" cy="35092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150" b="1" dirty="0">
                <a:solidFill>
                  <a:prstClr val="white"/>
                </a:solidFill>
              </a:rPr>
              <a:t>Wire is sized by gauge, and each gauge of wire has a specific ampacity [for copper or aluminum, respectively]</a:t>
            </a:r>
          </a:p>
          <a:p>
            <a:pPr marL="342900" indent="-342900" algn="l">
              <a:buFont typeface="Arial" panose="020B0604020202020204" pitchFamily="34" charset="0"/>
              <a:buChar char="•"/>
            </a:pPr>
            <a:r>
              <a:rPr lang="en-US" sz="1150" b="1" dirty="0">
                <a:solidFill>
                  <a:prstClr val="white"/>
                </a:solidFill>
              </a:rPr>
              <a:t>Ampacity is calculated based on summer temperature (90°F)</a:t>
            </a:r>
          </a:p>
          <a:p>
            <a:pPr marL="342900" indent="-342900" algn="l">
              <a:buFont typeface="Arial" panose="020B0604020202020204" pitchFamily="34" charset="0"/>
              <a:buChar char="•"/>
            </a:pPr>
            <a:r>
              <a:rPr lang="en-US" sz="1150" b="1" dirty="0">
                <a:solidFill>
                  <a:prstClr val="white"/>
                </a:solidFill>
              </a:rPr>
              <a:t>Wire gauge is inversely proportional to size, e.g., an 18 gauge wire is smaller than a 6 gauge wire.</a:t>
            </a:r>
          </a:p>
          <a:p>
            <a:pPr marL="342900" indent="-342900" algn="l">
              <a:buFont typeface="Arial" panose="020B0604020202020204" pitchFamily="34" charset="0"/>
              <a:buChar char="•"/>
            </a:pPr>
            <a:r>
              <a:rPr lang="en-US" sz="1150" b="1" dirty="0">
                <a:solidFill>
                  <a:prstClr val="white"/>
                </a:solidFill>
              </a:rPr>
              <a:t>You </a:t>
            </a:r>
            <a:r>
              <a:rPr lang="en-US" sz="1150" b="1" u="sng" dirty="0">
                <a:solidFill>
                  <a:prstClr val="white"/>
                </a:solidFill>
              </a:rPr>
              <a:t>can</a:t>
            </a:r>
            <a:r>
              <a:rPr lang="en-US" sz="1150" b="1" dirty="0">
                <a:solidFill>
                  <a:prstClr val="white"/>
                </a:solidFill>
              </a:rPr>
              <a:t> use larger wire in place of smaller wire</a:t>
            </a:r>
          </a:p>
          <a:p>
            <a:pPr marL="342900" indent="-342900" algn="l">
              <a:buFont typeface="Arial" panose="020B0604020202020204" pitchFamily="34" charset="0"/>
              <a:buChar char="•"/>
            </a:pPr>
            <a:r>
              <a:rPr lang="en-US" sz="1150" b="1" u="sng" dirty="0">
                <a:solidFill>
                  <a:prstClr val="white"/>
                </a:solidFill>
              </a:rPr>
              <a:t>Do not </a:t>
            </a:r>
            <a:r>
              <a:rPr lang="en-US" sz="1150" b="1" dirty="0">
                <a:solidFill>
                  <a:prstClr val="white"/>
                </a:solidFill>
              </a:rPr>
              <a:t>use smaller wire in place of larger wire</a:t>
            </a:r>
          </a:p>
        </p:txBody>
      </p:sp>
      <p:sp>
        <p:nvSpPr>
          <p:cNvPr id="13" name="Subtitle 2">
            <a:extLst>
              <a:ext uri="{FF2B5EF4-FFF2-40B4-BE49-F238E27FC236}">
                <a16:creationId xmlns:a16="http://schemas.microsoft.com/office/drawing/2014/main" xmlns="" id="{354466E3-7877-4BFC-B21C-2E3EB01B6257}"/>
              </a:ext>
            </a:extLst>
          </p:cNvPr>
          <p:cNvSpPr txBox="1">
            <a:spLocks/>
          </p:cNvSpPr>
          <p:nvPr/>
        </p:nvSpPr>
        <p:spPr>
          <a:xfrm>
            <a:off x="2581372" y="1047750"/>
            <a:ext cx="4044158" cy="696912"/>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Overcurrent protection is based on conductors heating up when overloaded</a:t>
            </a:r>
          </a:p>
        </p:txBody>
      </p:sp>
      <p:sp>
        <p:nvSpPr>
          <p:cNvPr id="14" name="Subtitle 2">
            <a:extLst>
              <a:ext uri="{FF2B5EF4-FFF2-40B4-BE49-F238E27FC236}">
                <a16:creationId xmlns:a16="http://schemas.microsoft.com/office/drawing/2014/main" xmlns="" id="{6EC787E7-47FA-4D1B-A4B0-FA8AC1386179}"/>
              </a:ext>
            </a:extLst>
          </p:cNvPr>
          <p:cNvSpPr txBox="1">
            <a:spLocks/>
          </p:cNvSpPr>
          <p:nvPr/>
        </p:nvSpPr>
        <p:spPr>
          <a:xfrm>
            <a:off x="5943600" y="2381661"/>
            <a:ext cx="2895599" cy="1275940"/>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When there is no overload (which means, no heating), the circuit breaker stays closed, allowing electricity to flow</a:t>
            </a:r>
          </a:p>
        </p:txBody>
      </p:sp>
      <p:sp>
        <p:nvSpPr>
          <p:cNvPr id="15" name="Subtitle 2">
            <a:extLst>
              <a:ext uri="{FF2B5EF4-FFF2-40B4-BE49-F238E27FC236}">
                <a16:creationId xmlns:a16="http://schemas.microsoft.com/office/drawing/2014/main" xmlns="" id="{485A3F38-BE4E-4EF9-BCED-19402457B359}"/>
              </a:ext>
            </a:extLst>
          </p:cNvPr>
          <p:cNvSpPr txBox="1">
            <a:spLocks/>
          </p:cNvSpPr>
          <p:nvPr/>
        </p:nvSpPr>
        <p:spPr>
          <a:xfrm>
            <a:off x="5943600" y="3979494"/>
            <a:ext cx="3016240" cy="12759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prstClr val="white"/>
                </a:solidFill>
              </a:rPr>
              <a:t>When there is an overload, the circuit breaker heats up, opening the circuit</a:t>
            </a:r>
          </a:p>
        </p:txBody>
      </p:sp>
      <p:sp>
        <p:nvSpPr>
          <p:cNvPr id="16" name="Subtitle 2">
            <a:extLst>
              <a:ext uri="{FF2B5EF4-FFF2-40B4-BE49-F238E27FC236}">
                <a16:creationId xmlns:a16="http://schemas.microsoft.com/office/drawing/2014/main" xmlns="" id="{0EF4CAC7-A9B6-4BA5-B6DD-9652F937FBC5}"/>
              </a:ext>
            </a:extLst>
          </p:cNvPr>
          <p:cNvSpPr txBox="1">
            <a:spLocks/>
          </p:cNvSpPr>
          <p:nvPr/>
        </p:nvSpPr>
        <p:spPr>
          <a:xfrm>
            <a:off x="6096000" y="4953000"/>
            <a:ext cx="2831693" cy="1696701"/>
          </a:xfrm>
          <a:prstGeom prst="rect">
            <a:avLst/>
          </a:prstGeom>
          <a:ln w="28575">
            <a:solidFill>
              <a:srgbClr val="FFFF00"/>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Circuit breakers and fuses are sized to break the circuit BEFORE the conductor heats up to the point of damage – they have lower ampacity than the conductor they protect</a:t>
            </a:r>
          </a:p>
        </p:txBody>
      </p:sp>
    </p:spTree>
    <p:extLst>
      <p:ext uri="{BB962C8B-B14F-4D97-AF65-F5344CB8AC3E}">
        <p14:creationId xmlns:p14="http://schemas.microsoft.com/office/powerpoint/2010/main" val="2672761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152400"/>
            <a:ext cx="8734926" cy="536002"/>
          </a:xfrm>
        </p:spPr>
        <p:txBody>
          <a:bodyPr>
            <a:noAutofit/>
          </a:bodyPr>
          <a:lstStyle/>
          <a:p>
            <a:r>
              <a:rPr lang="en-US" sz="3600" b="1" dirty="0"/>
              <a:t>Ampacity – A/C Power Cordage</a:t>
            </a:r>
          </a:p>
        </p:txBody>
      </p:sp>
      <p:sp>
        <p:nvSpPr>
          <p:cNvPr id="15" name="Subtitle 2">
            <a:extLst>
              <a:ext uri="{FF2B5EF4-FFF2-40B4-BE49-F238E27FC236}">
                <a16:creationId xmlns:a16="http://schemas.microsoft.com/office/drawing/2014/main" xmlns="" id="{485A3F38-BE4E-4EF9-BCED-19402457B359}"/>
              </a:ext>
            </a:extLst>
          </p:cNvPr>
          <p:cNvSpPr txBox="1">
            <a:spLocks/>
          </p:cNvSpPr>
          <p:nvPr/>
        </p:nvSpPr>
        <p:spPr>
          <a:xfrm>
            <a:off x="6477000" y="1143000"/>
            <a:ext cx="2590800" cy="144780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rgbClr val="FFFF00"/>
                </a:solidFill>
              </a:rPr>
              <a:t>Always use a service cord with ampacity sufficient for the load</a:t>
            </a:r>
            <a:endParaRPr lang="en-US" b="1" dirty="0">
              <a:solidFill>
                <a:srgbClr val="FFFF00"/>
              </a:solidFill>
            </a:endParaRPr>
          </a:p>
        </p:txBody>
      </p:sp>
      <p:sp>
        <p:nvSpPr>
          <p:cNvPr id="16" name="Subtitle 2">
            <a:extLst>
              <a:ext uri="{FF2B5EF4-FFF2-40B4-BE49-F238E27FC236}">
                <a16:creationId xmlns:a16="http://schemas.microsoft.com/office/drawing/2014/main" xmlns="" id="{0EF4CAC7-A9B6-4BA5-B6DD-9652F937FBC5}"/>
              </a:ext>
            </a:extLst>
          </p:cNvPr>
          <p:cNvSpPr txBox="1">
            <a:spLocks/>
          </p:cNvSpPr>
          <p:nvPr/>
        </p:nvSpPr>
        <p:spPr>
          <a:xfrm>
            <a:off x="6400800" y="2903526"/>
            <a:ext cx="2671357" cy="3344873"/>
          </a:xfrm>
          <a:prstGeom prst="rect">
            <a:avLst/>
          </a:prstGeom>
          <a:ln w="28575">
            <a:solidFill>
              <a:srgbClr val="FFFF00"/>
            </a:solidFill>
          </a:ln>
        </p:spPr>
        <p:txBody>
          <a:bodyPr vert="horz" lIns="91440" tIns="45720" rIns="91440" bIns="45720" rtlCol="0" anchor="ct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rgbClr val="FFFF00"/>
                </a:solidFill>
              </a:rPr>
              <a:t>The longer a conductor is, the more resistance it has.</a:t>
            </a:r>
          </a:p>
          <a:p>
            <a:pPr algn="l"/>
            <a:r>
              <a:rPr lang="en-US" dirty="0" smtClean="0">
                <a:solidFill>
                  <a:srgbClr val="FFFF00"/>
                </a:solidFill>
              </a:rPr>
              <a:t>This reduces ampacity.</a:t>
            </a:r>
          </a:p>
          <a:p>
            <a:pPr algn="l"/>
            <a:r>
              <a:rPr lang="en-US" dirty="0" smtClean="0">
                <a:solidFill>
                  <a:srgbClr val="FFFF00"/>
                </a:solidFill>
              </a:rPr>
              <a:t>And that causes </a:t>
            </a:r>
            <a:r>
              <a:rPr lang="en-US" i="1" dirty="0" smtClean="0">
                <a:solidFill>
                  <a:srgbClr val="FFFF00"/>
                </a:solidFill>
              </a:rPr>
              <a:t>voltage drop </a:t>
            </a:r>
            <a:r>
              <a:rPr lang="en-US" dirty="0" smtClean="0">
                <a:solidFill>
                  <a:srgbClr val="FFFF00"/>
                </a:solidFill>
              </a:rPr>
              <a:t>for long conductors or any conductor with reduced ampacity</a:t>
            </a:r>
            <a:endParaRPr lang="en-US" dirty="0">
              <a:solidFill>
                <a:srgbClr val="FFFF00"/>
              </a:solidFill>
            </a:endParaRPr>
          </a:p>
        </p:txBody>
      </p:sp>
      <p:pic>
        <p:nvPicPr>
          <p:cNvPr id="4" name="Picture 3">
            <a:extLst>
              <a:ext uri="{FF2B5EF4-FFF2-40B4-BE49-F238E27FC236}">
                <a16:creationId xmlns:a16="http://schemas.microsoft.com/office/drawing/2014/main" xmlns="" id="{04A48ABD-05D9-419C-B868-21B169600970}"/>
              </a:ext>
            </a:extLst>
          </p:cNvPr>
          <p:cNvPicPr>
            <a:picLocks noChangeAspect="1"/>
          </p:cNvPicPr>
          <p:nvPr/>
        </p:nvPicPr>
        <p:blipFill>
          <a:blip r:embed="rId2"/>
          <a:stretch>
            <a:fillRect/>
          </a:stretch>
        </p:blipFill>
        <p:spPr>
          <a:xfrm>
            <a:off x="152400" y="838200"/>
            <a:ext cx="6172200" cy="5818764"/>
          </a:xfrm>
          <a:prstGeom prst="rect">
            <a:avLst/>
          </a:prstGeom>
        </p:spPr>
      </p:pic>
    </p:spTree>
    <p:extLst>
      <p:ext uri="{BB962C8B-B14F-4D97-AF65-F5344CB8AC3E}">
        <p14:creationId xmlns:p14="http://schemas.microsoft.com/office/powerpoint/2010/main" val="24363423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152400"/>
            <a:ext cx="8734926" cy="609600"/>
          </a:xfrm>
        </p:spPr>
        <p:txBody>
          <a:bodyPr>
            <a:noAutofit/>
          </a:bodyPr>
          <a:lstStyle/>
          <a:p>
            <a:r>
              <a:rPr lang="en-US" sz="4000" b="1" dirty="0"/>
              <a:t>Ampacity – Test Your Knowledge!</a:t>
            </a:r>
          </a:p>
        </p:txBody>
      </p:sp>
      <p:pic>
        <p:nvPicPr>
          <p:cNvPr id="7" name="Picture 6">
            <a:extLst>
              <a:ext uri="{FF2B5EF4-FFF2-40B4-BE49-F238E27FC236}">
                <a16:creationId xmlns:a16="http://schemas.microsoft.com/office/drawing/2014/main" xmlns="" id="{9536132A-D189-4512-8E5D-4DF080D9ED3A}"/>
              </a:ext>
            </a:extLst>
          </p:cNvPr>
          <p:cNvPicPr>
            <a:picLocks noChangeAspect="1"/>
          </p:cNvPicPr>
          <p:nvPr/>
        </p:nvPicPr>
        <p:blipFill>
          <a:blip r:embed="rId2"/>
          <a:stretch>
            <a:fillRect/>
          </a:stretch>
        </p:blipFill>
        <p:spPr>
          <a:xfrm>
            <a:off x="332183" y="762001"/>
            <a:ext cx="1328835" cy="1470325"/>
          </a:xfrm>
          <a:prstGeom prst="rect">
            <a:avLst/>
          </a:prstGeom>
        </p:spPr>
      </p:pic>
      <p:pic>
        <p:nvPicPr>
          <p:cNvPr id="8" name="Picture 7">
            <a:extLst>
              <a:ext uri="{FF2B5EF4-FFF2-40B4-BE49-F238E27FC236}">
                <a16:creationId xmlns:a16="http://schemas.microsoft.com/office/drawing/2014/main" xmlns="" id="{FA922080-5B93-4407-B3D3-DBD9F4B1DAB6}"/>
              </a:ext>
            </a:extLst>
          </p:cNvPr>
          <p:cNvPicPr>
            <a:picLocks noChangeAspect="1"/>
          </p:cNvPicPr>
          <p:nvPr/>
        </p:nvPicPr>
        <p:blipFill>
          <a:blip r:embed="rId3"/>
          <a:stretch>
            <a:fillRect/>
          </a:stretch>
        </p:blipFill>
        <p:spPr>
          <a:xfrm>
            <a:off x="6494964" y="4797409"/>
            <a:ext cx="1905000" cy="1620982"/>
          </a:xfrm>
          <a:prstGeom prst="rect">
            <a:avLst/>
          </a:prstGeom>
        </p:spPr>
      </p:pic>
      <p:pic>
        <p:nvPicPr>
          <p:cNvPr id="9" name="Picture 8">
            <a:extLst>
              <a:ext uri="{FF2B5EF4-FFF2-40B4-BE49-F238E27FC236}">
                <a16:creationId xmlns:a16="http://schemas.microsoft.com/office/drawing/2014/main" xmlns="" id="{17D8DB2A-FF72-4BF6-88B2-0BFEFA482D82}"/>
              </a:ext>
            </a:extLst>
          </p:cNvPr>
          <p:cNvPicPr>
            <a:picLocks noChangeAspect="1"/>
          </p:cNvPicPr>
          <p:nvPr/>
        </p:nvPicPr>
        <p:blipFill>
          <a:blip r:embed="rId4"/>
          <a:stretch>
            <a:fillRect/>
          </a:stretch>
        </p:blipFill>
        <p:spPr>
          <a:xfrm>
            <a:off x="332184" y="2767135"/>
            <a:ext cx="1457506" cy="1470326"/>
          </a:xfrm>
          <a:prstGeom prst="rect">
            <a:avLst/>
          </a:prstGeom>
        </p:spPr>
      </p:pic>
      <p:pic>
        <p:nvPicPr>
          <p:cNvPr id="10" name="Picture 9">
            <a:extLst>
              <a:ext uri="{FF2B5EF4-FFF2-40B4-BE49-F238E27FC236}">
                <a16:creationId xmlns:a16="http://schemas.microsoft.com/office/drawing/2014/main" xmlns="" id="{2FA13DDC-2914-42F1-B9B0-56936CA9D92A}"/>
              </a:ext>
            </a:extLst>
          </p:cNvPr>
          <p:cNvPicPr>
            <a:picLocks noChangeAspect="1"/>
          </p:cNvPicPr>
          <p:nvPr/>
        </p:nvPicPr>
        <p:blipFill>
          <a:blip r:embed="rId5"/>
          <a:stretch>
            <a:fillRect/>
          </a:stretch>
        </p:blipFill>
        <p:spPr>
          <a:xfrm>
            <a:off x="332185" y="4922691"/>
            <a:ext cx="1531936" cy="1468395"/>
          </a:xfrm>
          <a:prstGeom prst="rect">
            <a:avLst/>
          </a:prstGeom>
        </p:spPr>
      </p:pic>
      <p:pic>
        <p:nvPicPr>
          <p:cNvPr id="11" name="Picture 10">
            <a:extLst>
              <a:ext uri="{FF2B5EF4-FFF2-40B4-BE49-F238E27FC236}">
                <a16:creationId xmlns:a16="http://schemas.microsoft.com/office/drawing/2014/main" xmlns="" id="{CF216A88-003C-433C-850D-A4DE77A88AB0}"/>
              </a:ext>
            </a:extLst>
          </p:cNvPr>
          <p:cNvPicPr>
            <a:picLocks noChangeAspect="1"/>
          </p:cNvPicPr>
          <p:nvPr/>
        </p:nvPicPr>
        <p:blipFill>
          <a:blip r:embed="rId6"/>
          <a:stretch>
            <a:fillRect/>
          </a:stretch>
        </p:blipFill>
        <p:spPr>
          <a:xfrm>
            <a:off x="1642964" y="762000"/>
            <a:ext cx="1328835" cy="1470325"/>
          </a:xfrm>
          <a:prstGeom prst="rect">
            <a:avLst/>
          </a:prstGeom>
        </p:spPr>
      </p:pic>
      <p:pic>
        <p:nvPicPr>
          <p:cNvPr id="17" name="Picture 16">
            <a:extLst>
              <a:ext uri="{FF2B5EF4-FFF2-40B4-BE49-F238E27FC236}">
                <a16:creationId xmlns:a16="http://schemas.microsoft.com/office/drawing/2014/main" xmlns="" id="{5D6F39F6-E896-4F4E-B9B3-957A28C09BE6}"/>
              </a:ext>
            </a:extLst>
          </p:cNvPr>
          <p:cNvPicPr>
            <a:picLocks noChangeAspect="1"/>
          </p:cNvPicPr>
          <p:nvPr/>
        </p:nvPicPr>
        <p:blipFill>
          <a:blip r:embed="rId7"/>
          <a:stretch>
            <a:fillRect/>
          </a:stretch>
        </p:blipFill>
        <p:spPr>
          <a:xfrm>
            <a:off x="1642967" y="2743200"/>
            <a:ext cx="1481233" cy="1494262"/>
          </a:xfrm>
          <a:prstGeom prst="rect">
            <a:avLst/>
          </a:prstGeom>
        </p:spPr>
      </p:pic>
      <p:pic>
        <p:nvPicPr>
          <p:cNvPr id="18" name="Picture 17">
            <a:extLst>
              <a:ext uri="{FF2B5EF4-FFF2-40B4-BE49-F238E27FC236}">
                <a16:creationId xmlns:a16="http://schemas.microsoft.com/office/drawing/2014/main" xmlns="" id="{F8F6EDDF-687A-4383-8CD6-4005A1EF9DC8}"/>
              </a:ext>
            </a:extLst>
          </p:cNvPr>
          <p:cNvPicPr>
            <a:picLocks noChangeAspect="1"/>
          </p:cNvPicPr>
          <p:nvPr/>
        </p:nvPicPr>
        <p:blipFill>
          <a:blip r:embed="rId8"/>
          <a:stretch>
            <a:fillRect/>
          </a:stretch>
        </p:blipFill>
        <p:spPr>
          <a:xfrm>
            <a:off x="1697046" y="4708769"/>
            <a:ext cx="1274753" cy="1682317"/>
          </a:xfrm>
          <a:prstGeom prst="rect">
            <a:avLst/>
          </a:prstGeom>
        </p:spPr>
      </p:pic>
      <p:pic>
        <p:nvPicPr>
          <p:cNvPr id="19" name="Picture 18">
            <a:extLst>
              <a:ext uri="{FF2B5EF4-FFF2-40B4-BE49-F238E27FC236}">
                <a16:creationId xmlns:a16="http://schemas.microsoft.com/office/drawing/2014/main" xmlns="" id="{016A4CC6-7193-4DB7-8215-3924C2000798}"/>
              </a:ext>
            </a:extLst>
          </p:cNvPr>
          <p:cNvPicPr>
            <a:picLocks noChangeAspect="1"/>
          </p:cNvPicPr>
          <p:nvPr/>
        </p:nvPicPr>
        <p:blipFill>
          <a:blip r:embed="rId9"/>
          <a:stretch>
            <a:fillRect/>
          </a:stretch>
        </p:blipFill>
        <p:spPr>
          <a:xfrm>
            <a:off x="3270396" y="1433386"/>
            <a:ext cx="953571" cy="1210702"/>
          </a:xfrm>
          <a:prstGeom prst="rect">
            <a:avLst/>
          </a:prstGeom>
        </p:spPr>
      </p:pic>
      <p:pic>
        <p:nvPicPr>
          <p:cNvPr id="20" name="Picture 19">
            <a:extLst>
              <a:ext uri="{FF2B5EF4-FFF2-40B4-BE49-F238E27FC236}">
                <a16:creationId xmlns:a16="http://schemas.microsoft.com/office/drawing/2014/main" xmlns="" id="{56914F4B-AAFA-455C-A06B-874E95AF412E}"/>
              </a:ext>
            </a:extLst>
          </p:cNvPr>
          <p:cNvPicPr>
            <a:picLocks noChangeAspect="1"/>
          </p:cNvPicPr>
          <p:nvPr/>
        </p:nvPicPr>
        <p:blipFill>
          <a:blip r:embed="rId10"/>
          <a:stretch>
            <a:fillRect/>
          </a:stretch>
        </p:blipFill>
        <p:spPr>
          <a:xfrm>
            <a:off x="4613516" y="4114800"/>
            <a:ext cx="1406284" cy="2204360"/>
          </a:xfrm>
          <a:prstGeom prst="rect">
            <a:avLst/>
          </a:prstGeom>
        </p:spPr>
      </p:pic>
      <p:pic>
        <p:nvPicPr>
          <p:cNvPr id="21" name="Picture 20">
            <a:extLst>
              <a:ext uri="{FF2B5EF4-FFF2-40B4-BE49-F238E27FC236}">
                <a16:creationId xmlns:a16="http://schemas.microsoft.com/office/drawing/2014/main" xmlns="" id="{67807BEF-81FD-4216-AEAE-1E69C7FB57AC}"/>
              </a:ext>
            </a:extLst>
          </p:cNvPr>
          <p:cNvPicPr>
            <a:picLocks noChangeAspect="1"/>
          </p:cNvPicPr>
          <p:nvPr/>
        </p:nvPicPr>
        <p:blipFill>
          <a:blip r:embed="rId11"/>
          <a:stretch>
            <a:fillRect/>
          </a:stretch>
        </p:blipFill>
        <p:spPr>
          <a:xfrm>
            <a:off x="3087063" y="5257839"/>
            <a:ext cx="1120697" cy="1061922"/>
          </a:xfrm>
          <a:prstGeom prst="rect">
            <a:avLst/>
          </a:prstGeom>
        </p:spPr>
      </p:pic>
      <p:pic>
        <p:nvPicPr>
          <p:cNvPr id="22" name="Picture 21">
            <a:extLst>
              <a:ext uri="{FF2B5EF4-FFF2-40B4-BE49-F238E27FC236}">
                <a16:creationId xmlns:a16="http://schemas.microsoft.com/office/drawing/2014/main" xmlns="" id="{680815D8-5AF5-44E4-B499-2E2D51E3C426}"/>
              </a:ext>
            </a:extLst>
          </p:cNvPr>
          <p:cNvPicPr>
            <a:picLocks noChangeAspect="1"/>
          </p:cNvPicPr>
          <p:nvPr/>
        </p:nvPicPr>
        <p:blipFill>
          <a:blip r:embed="rId12"/>
          <a:stretch>
            <a:fillRect/>
          </a:stretch>
        </p:blipFill>
        <p:spPr>
          <a:xfrm>
            <a:off x="4207760" y="1429627"/>
            <a:ext cx="1583440" cy="1289080"/>
          </a:xfrm>
          <a:prstGeom prst="rect">
            <a:avLst/>
          </a:prstGeom>
        </p:spPr>
      </p:pic>
      <p:pic>
        <p:nvPicPr>
          <p:cNvPr id="23" name="Picture 22">
            <a:extLst>
              <a:ext uri="{FF2B5EF4-FFF2-40B4-BE49-F238E27FC236}">
                <a16:creationId xmlns:a16="http://schemas.microsoft.com/office/drawing/2014/main" xmlns="" id="{957FC07F-8BB7-4F94-ADFC-D0282B87025F}"/>
              </a:ext>
            </a:extLst>
          </p:cNvPr>
          <p:cNvPicPr>
            <a:picLocks noChangeAspect="1"/>
          </p:cNvPicPr>
          <p:nvPr/>
        </p:nvPicPr>
        <p:blipFill>
          <a:blip r:embed="rId13"/>
          <a:stretch>
            <a:fillRect/>
          </a:stretch>
        </p:blipFill>
        <p:spPr>
          <a:xfrm>
            <a:off x="7862710" y="994489"/>
            <a:ext cx="1074508" cy="1782912"/>
          </a:xfrm>
          <a:prstGeom prst="rect">
            <a:avLst/>
          </a:prstGeom>
        </p:spPr>
      </p:pic>
      <p:pic>
        <p:nvPicPr>
          <p:cNvPr id="24" name="Picture 23">
            <a:extLst>
              <a:ext uri="{FF2B5EF4-FFF2-40B4-BE49-F238E27FC236}">
                <a16:creationId xmlns:a16="http://schemas.microsoft.com/office/drawing/2014/main" xmlns="" id="{BD7FB7CD-8B5D-44DD-BD21-3E6CEE4BE512}"/>
              </a:ext>
            </a:extLst>
          </p:cNvPr>
          <p:cNvPicPr>
            <a:picLocks noChangeAspect="1"/>
          </p:cNvPicPr>
          <p:nvPr/>
        </p:nvPicPr>
        <p:blipFill>
          <a:blip r:embed="rId14"/>
          <a:stretch>
            <a:fillRect/>
          </a:stretch>
        </p:blipFill>
        <p:spPr>
          <a:xfrm>
            <a:off x="6248400" y="2667000"/>
            <a:ext cx="1534757" cy="1494262"/>
          </a:xfrm>
          <a:prstGeom prst="rect">
            <a:avLst/>
          </a:prstGeom>
        </p:spPr>
      </p:pic>
      <p:pic>
        <p:nvPicPr>
          <p:cNvPr id="25" name="Picture 24">
            <a:extLst>
              <a:ext uri="{FF2B5EF4-FFF2-40B4-BE49-F238E27FC236}">
                <a16:creationId xmlns:a16="http://schemas.microsoft.com/office/drawing/2014/main" xmlns="" id="{1B0843E6-FCB1-479B-ABD2-0FF78203A80C}"/>
              </a:ext>
            </a:extLst>
          </p:cNvPr>
          <p:cNvPicPr>
            <a:picLocks noChangeAspect="1"/>
          </p:cNvPicPr>
          <p:nvPr/>
        </p:nvPicPr>
        <p:blipFill>
          <a:blip r:embed="rId15"/>
          <a:stretch>
            <a:fillRect/>
          </a:stretch>
        </p:blipFill>
        <p:spPr>
          <a:xfrm>
            <a:off x="6241957" y="1010448"/>
            <a:ext cx="1205507" cy="1221878"/>
          </a:xfrm>
          <a:prstGeom prst="rect">
            <a:avLst/>
          </a:prstGeom>
        </p:spPr>
      </p:pic>
      <p:sp>
        <p:nvSpPr>
          <p:cNvPr id="26" name="Subtitle 2">
            <a:extLst>
              <a:ext uri="{FF2B5EF4-FFF2-40B4-BE49-F238E27FC236}">
                <a16:creationId xmlns:a16="http://schemas.microsoft.com/office/drawing/2014/main" xmlns="" id="{C37EAA5F-9A79-494E-B6D0-773C58613245}"/>
              </a:ext>
            </a:extLst>
          </p:cNvPr>
          <p:cNvSpPr txBox="1">
            <a:spLocks/>
          </p:cNvSpPr>
          <p:nvPr/>
        </p:nvSpPr>
        <p:spPr>
          <a:xfrm>
            <a:off x="313133" y="2232325"/>
            <a:ext cx="1218664" cy="5675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Leaf Blower</a:t>
            </a:r>
          </a:p>
          <a:p>
            <a:pPr>
              <a:lnSpc>
                <a:spcPct val="100000"/>
              </a:lnSpc>
              <a:spcBef>
                <a:spcPts val="0"/>
              </a:spcBef>
            </a:pPr>
            <a:r>
              <a:rPr lang="en-US" sz="1400" dirty="0" smtClean="0">
                <a:solidFill>
                  <a:prstClr val="white"/>
                </a:solidFill>
              </a:rPr>
              <a:t>900W</a:t>
            </a:r>
            <a:endParaRPr lang="en-US" sz="1400" dirty="0">
              <a:solidFill>
                <a:prstClr val="white"/>
              </a:solidFill>
            </a:endParaRPr>
          </a:p>
        </p:txBody>
      </p:sp>
      <p:sp>
        <p:nvSpPr>
          <p:cNvPr id="27" name="Subtitle 2">
            <a:extLst>
              <a:ext uri="{FF2B5EF4-FFF2-40B4-BE49-F238E27FC236}">
                <a16:creationId xmlns:a16="http://schemas.microsoft.com/office/drawing/2014/main" xmlns="" id="{C37EAA5F-9A79-494E-B6D0-773C58613245}"/>
              </a:ext>
            </a:extLst>
          </p:cNvPr>
          <p:cNvSpPr txBox="1">
            <a:spLocks/>
          </p:cNvSpPr>
          <p:nvPr/>
        </p:nvSpPr>
        <p:spPr>
          <a:xfrm>
            <a:off x="1753135" y="2232325"/>
            <a:ext cx="1218664" cy="5675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Light Bulb</a:t>
            </a:r>
          </a:p>
          <a:p>
            <a:pPr>
              <a:lnSpc>
                <a:spcPct val="100000"/>
              </a:lnSpc>
              <a:spcBef>
                <a:spcPts val="0"/>
              </a:spcBef>
            </a:pPr>
            <a:r>
              <a:rPr lang="en-US" sz="1400" dirty="0">
                <a:solidFill>
                  <a:prstClr val="white"/>
                </a:solidFill>
              </a:rPr>
              <a:t>1</a:t>
            </a:r>
            <a:r>
              <a:rPr lang="en-US" sz="1400" dirty="0" smtClean="0">
                <a:solidFill>
                  <a:prstClr val="white"/>
                </a:solidFill>
              </a:rPr>
              <a:t>00W</a:t>
            </a:r>
            <a:endParaRPr lang="en-US" sz="1400" dirty="0">
              <a:solidFill>
                <a:prstClr val="white"/>
              </a:solidFill>
            </a:endParaRPr>
          </a:p>
        </p:txBody>
      </p:sp>
      <p:sp>
        <p:nvSpPr>
          <p:cNvPr id="28" name="Subtitle 2">
            <a:extLst>
              <a:ext uri="{FF2B5EF4-FFF2-40B4-BE49-F238E27FC236}">
                <a16:creationId xmlns:a16="http://schemas.microsoft.com/office/drawing/2014/main" xmlns="" id="{C37EAA5F-9A79-494E-B6D0-773C58613245}"/>
              </a:ext>
            </a:extLst>
          </p:cNvPr>
          <p:cNvSpPr txBox="1">
            <a:spLocks/>
          </p:cNvSpPr>
          <p:nvPr/>
        </p:nvSpPr>
        <p:spPr>
          <a:xfrm>
            <a:off x="313133" y="4229841"/>
            <a:ext cx="1218664" cy="5675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Hair Dryer</a:t>
            </a:r>
          </a:p>
          <a:p>
            <a:pPr>
              <a:lnSpc>
                <a:spcPct val="100000"/>
              </a:lnSpc>
              <a:spcBef>
                <a:spcPts val="0"/>
              </a:spcBef>
            </a:pPr>
            <a:r>
              <a:rPr lang="en-US" sz="1400" dirty="0" smtClean="0">
                <a:solidFill>
                  <a:prstClr val="white"/>
                </a:solidFill>
              </a:rPr>
              <a:t>1875W</a:t>
            </a:r>
            <a:endParaRPr lang="en-US" sz="1400" dirty="0">
              <a:solidFill>
                <a:prstClr val="white"/>
              </a:solidFill>
            </a:endParaRPr>
          </a:p>
        </p:txBody>
      </p:sp>
      <p:sp>
        <p:nvSpPr>
          <p:cNvPr id="29" name="Subtitle 2">
            <a:extLst>
              <a:ext uri="{FF2B5EF4-FFF2-40B4-BE49-F238E27FC236}">
                <a16:creationId xmlns:a16="http://schemas.microsoft.com/office/drawing/2014/main" xmlns="" id="{C37EAA5F-9A79-494E-B6D0-773C58613245}"/>
              </a:ext>
            </a:extLst>
          </p:cNvPr>
          <p:cNvSpPr txBox="1">
            <a:spLocks/>
          </p:cNvSpPr>
          <p:nvPr/>
        </p:nvSpPr>
        <p:spPr>
          <a:xfrm>
            <a:off x="1753134" y="4229841"/>
            <a:ext cx="1517261" cy="5675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4000lm LED</a:t>
            </a:r>
          </a:p>
          <a:p>
            <a:pPr>
              <a:lnSpc>
                <a:spcPct val="100000"/>
              </a:lnSpc>
              <a:spcBef>
                <a:spcPts val="0"/>
              </a:spcBef>
            </a:pPr>
            <a:r>
              <a:rPr lang="en-US" sz="1400" dirty="0">
                <a:solidFill>
                  <a:prstClr val="white"/>
                </a:solidFill>
              </a:rPr>
              <a:t>2</a:t>
            </a:r>
            <a:r>
              <a:rPr lang="en-US" sz="1400" dirty="0" smtClean="0">
                <a:solidFill>
                  <a:prstClr val="white"/>
                </a:solidFill>
              </a:rPr>
              <a:t>00W</a:t>
            </a:r>
            <a:endParaRPr lang="en-US" sz="1400" dirty="0">
              <a:solidFill>
                <a:prstClr val="white"/>
              </a:solidFill>
            </a:endParaRPr>
          </a:p>
        </p:txBody>
      </p:sp>
      <p:sp>
        <p:nvSpPr>
          <p:cNvPr id="30" name="Subtitle 2">
            <a:extLst>
              <a:ext uri="{FF2B5EF4-FFF2-40B4-BE49-F238E27FC236}">
                <a16:creationId xmlns:a16="http://schemas.microsoft.com/office/drawing/2014/main" xmlns="" id="{C37EAA5F-9A79-494E-B6D0-773C58613245}"/>
              </a:ext>
            </a:extLst>
          </p:cNvPr>
          <p:cNvSpPr txBox="1">
            <a:spLocks/>
          </p:cNvSpPr>
          <p:nvPr/>
        </p:nvSpPr>
        <p:spPr>
          <a:xfrm>
            <a:off x="303609" y="6353916"/>
            <a:ext cx="1457505" cy="427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Induction Stove</a:t>
            </a:r>
          </a:p>
          <a:p>
            <a:pPr>
              <a:lnSpc>
                <a:spcPct val="100000"/>
              </a:lnSpc>
              <a:spcBef>
                <a:spcPts val="0"/>
              </a:spcBef>
            </a:pPr>
            <a:r>
              <a:rPr lang="en-US" sz="1400" dirty="0">
                <a:solidFill>
                  <a:prstClr val="white"/>
                </a:solidFill>
              </a:rPr>
              <a:t>4</a:t>
            </a:r>
            <a:r>
              <a:rPr lang="en-US" sz="1400" dirty="0" smtClean="0">
                <a:solidFill>
                  <a:prstClr val="white"/>
                </a:solidFill>
              </a:rPr>
              <a:t>,000W</a:t>
            </a:r>
            <a:endParaRPr lang="en-US" sz="1400" dirty="0">
              <a:solidFill>
                <a:prstClr val="white"/>
              </a:solidFill>
            </a:endParaRPr>
          </a:p>
        </p:txBody>
      </p:sp>
      <p:sp>
        <p:nvSpPr>
          <p:cNvPr id="31" name="Subtitle 2">
            <a:extLst>
              <a:ext uri="{FF2B5EF4-FFF2-40B4-BE49-F238E27FC236}">
                <a16:creationId xmlns:a16="http://schemas.microsoft.com/office/drawing/2014/main" xmlns="" id="{C37EAA5F-9A79-494E-B6D0-773C58613245}"/>
              </a:ext>
            </a:extLst>
          </p:cNvPr>
          <p:cNvSpPr txBox="1">
            <a:spLocks/>
          </p:cNvSpPr>
          <p:nvPr/>
        </p:nvSpPr>
        <p:spPr>
          <a:xfrm>
            <a:off x="1642967" y="6353916"/>
            <a:ext cx="1457505" cy="427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Gaming Tower</a:t>
            </a:r>
          </a:p>
          <a:p>
            <a:pPr>
              <a:lnSpc>
                <a:spcPct val="100000"/>
              </a:lnSpc>
              <a:spcBef>
                <a:spcPts val="0"/>
              </a:spcBef>
            </a:pPr>
            <a:r>
              <a:rPr lang="en-US" sz="1400" dirty="0" smtClean="0">
                <a:solidFill>
                  <a:prstClr val="white"/>
                </a:solidFill>
              </a:rPr>
              <a:t>1,000W</a:t>
            </a:r>
            <a:endParaRPr lang="en-US" sz="1400" dirty="0">
              <a:solidFill>
                <a:prstClr val="white"/>
              </a:solidFill>
            </a:endParaRPr>
          </a:p>
        </p:txBody>
      </p:sp>
      <p:sp>
        <p:nvSpPr>
          <p:cNvPr id="32" name="Subtitle 2">
            <a:extLst>
              <a:ext uri="{FF2B5EF4-FFF2-40B4-BE49-F238E27FC236}">
                <a16:creationId xmlns:a16="http://schemas.microsoft.com/office/drawing/2014/main" xmlns="" id="{C37EAA5F-9A79-494E-B6D0-773C58613245}"/>
              </a:ext>
            </a:extLst>
          </p:cNvPr>
          <p:cNvSpPr txBox="1">
            <a:spLocks/>
          </p:cNvSpPr>
          <p:nvPr/>
        </p:nvSpPr>
        <p:spPr>
          <a:xfrm>
            <a:off x="3242024" y="2667319"/>
            <a:ext cx="1010313" cy="427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18ga 6ft</a:t>
            </a:r>
            <a:endParaRPr lang="en-US" sz="1400" dirty="0">
              <a:solidFill>
                <a:prstClr val="white"/>
              </a:solidFill>
            </a:endParaRPr>
          </a:p>
        </p:txBody>
      </p:sp>
      <p:sp>
        <p:nvSpPr>
          <p:cNvPr id="33" name="Subtitle 2">
            <a:extLst>
              <a:ext uri="{FF2B5EF4-FFF2-40B4-BE49-F238E27FC236}">
                <a16:creationId xmlns:a16="http://schemas.microsoft.com/office/drawing/2014/main" xmlns="" id="{C37EAA5F-9A79-494E-B6D0-773C58613245}"/>
              </a:ext>
            </a:extLst>
          </p:cNvPr>
          <p:cNvSpPr txBox="1">
            <a:spLocks/>
          </p:cNvSpPr>
          <p:nvPr/>
        </p:nvSpPr>
        <p:spPr>
          <a:xfrm>
            <a:off x="4494323" y="2718707"/>
            <a:ext cx="1010313" cy="427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14ga 25ft</a:t>
            </a:r>
            <a:endParaRPr lang="en-US" sz="1400" dirty="0">
              <a:solidFill>
                <a:prstClr val="white"/>
              </a:solidFill>
            </a:endParaRPr>
          </a:p>
        </p:txBody>
      </p:sp>
      <p:pic>
        <p:nvPicPr>
          <p:cNvPr id="1026"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219934" y="3176827"/>
            <a:ext cx="1363809" cy="136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Subtitle 2">
            <a:extLst>
              <a:ext uri="{FF2B5EF4-FFF2-40B4-BE49-F238E27FC236}">
                <a16:creationId xmlns:a16="http://schemas.microsoft.com/office/drawing/2014/main" xmlns="" id="{C37EAA5F-9A79-494E-B6D0-773C58613245}"/>
              </a:ext>
            </a:extLst>
          </p:cNvPr>
          <p:cNvSpPr txBox="1">
            <a:spLocks/>
          </p:cNvSpPr>
          <p:nvPr/>
        </p:nvSpPr>
        <p:spPr>
          <a:xfrm>
            <a:off x="3396681" y="4583467"/>
            <a:ext cx="1010313" cy="427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6ga 12ft</a:t>
            </a:r>
            <a:endParaRPr lang="en-US" sz="1400" dirty="0">
              <a:solidFill>
                <a:prstClr val="white"/>
              </a:solidFill>
            </a:endParaRPr>
          </a:p>
        </p:txBody>
      </p:sp>
      <p:sp>
        <p:nvSpPr>
          <p:cNvPr id="35" name="Subtitle 2">
            <a:extLst>
              <a:ext uri="{FF2B5EF4-FFF2-40B4-BE49-F238E27FC236}">
                <a16:creationId xmlns:a16="http://schemas.microsoft.com/office/drawing/2014/main" xmlns="" id="{C37EAA5F-9A79-494E-B6D0-773C58613245}"/>
              </a:ext>
            </a:extLst>
          </p:cNvPr>
          <p:cNvSpPr txBox="1">
            <a:spLocks/>
          </p:cNvSpPr>
          <p:nvPr/>
        </p:nvSpPr>
        <p:spPr>
          <a:xfrm>
            <a:off x="3142254" y="6353916"/>
            <a:ext cx="1010313" cy="427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10ga 25ft</a:t>
            </a:r>
            <a:endParaRPr lang="en-US" sz="1400" dirty="0">
              <a:solidFill>
                <a:prstClr val="white"/>
              </a:solidFill>
            </a:endParaRPr>
          </a:p>
        </p:txBody>
      </p:sp>
      <p:sp>
        <p:nvSpPr>
          <p:cNvPr id="36" name="Subtitle 2">
            <a:extLst>
              <a:ext uri="{FF2B5EF4-FFF2-40B4-BE49-F238E27FC236}">
                <a16:creationId xmlns:a16="http://schemas.microsoft.com/office/drawing/2014/main" xmlns="" id="{C37EAA5F-9A79-494E-B6D0-773C58613245}"/>
              </a:ext>
            </a:extLst>
          </p:cNvPr>
          <p:cNvSpPr txBox="1">
            <a:spLocks/>
          </p:cNvSpPr>
          <p:nvPr/>
        </p:nvSpPr>
        <p:spPr>
          <a:xfrm>
            <a:off x="4724400" y="6290585"/>
            <a:ext cx="1162713" cy="427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12ga 100ft</a:t>
            </a:r>
            <a:endParaRPr lang="en-US" sz="1400" dirty="0">
              <a:solidFill>
                <a:prstClr val="white"/>
              </a:solidFill>
            </a:endParaRPr>
          </a:p>
        </p:txBody>
      </p:sp>
      <p:sp>
        <p:nvSpPr>
          <p:cNvPr id="37" name="Subtitle 2">
            <a:extLst>
              <a:ext uri="{FF2B5EF4-FFF2-40B4-BE49-F238E27FC236}">
                <a16:creationId xmlns:a16="http://schemas.microsoft.com/office/drawing/2014/main" xmlns="" id="{C37EAA5F-9A79-494E-B6D0-773C58613245}"/>
              </a:ext>
            </a:extLst>
          </p:cNvPr>
          <p:cNvSpPr txBox="1">
            <a:spLocks/>
          </p:cNvSpPr>
          <p:nvPr/>
        </p:nvSpPr>
        <p:spPr>
          <a:xfrm>
            <a:off x="6284751" y="2265592"/>
            <a:ext cx="1162713" cy="427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125V 30A</a:t>
            </a:r>
            <a:endParaRPr lang="en-US" sz="1400" dirty="0">
              <a:solidFill>
                <a:prstClr val="white"/>
              </a:solidFill>
            </a:endParaRPr>
          </a:p>
        </p:txBody>
      </p:sp>
      <p:sp>
        <p:nvSpPr>
          <p:cNvPr id="38" name="Subtitle 2">
            <a:extLst>
              <a:ext uri="{FF2B5EF4-FFF2-40B4-BE49-F238E27FC236}">
                <a16:creationId xmlns:a16="http://schemas.microsoft.com/office/drawing/2014/main" xmlns="" id="{C37EAA5F-9A79-494E-B6D0-773C58613245}"/>
              </a:ext>
            </a:extLst>
          </p:cNvPr>
          <p:cNvSpPr txBox="1">
            <a:spLocks/>
          </p:cNvSpPr>
          <p:nvPr/>
        </p:nvSpPr>
        <p:spPr>
          <a:xfrm>
            <a:off x="7818607" y="2872055"/>
            <a:ext cx="1162713" cy="4278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125V 15A</a:t>
            </a:r>
            <a:endParaRPr lang="en-US" sz="1400" dirty="0">
              <a:solidFill>
                <a:prstClr val="white"/>
              </a:solidFill>
            </a:endParaRPr>
          </a:p>
        </p:txBody>
      </p:sp>
      <p:sp>
        <p:nvSpPr>
          <p:cNvPr id="39" name="Subtitle 2">
            <a:extLst>
              <a:ext uri="{FF2B5EF4-FFF2-40B4-BE49-F238E27FC236}">
                <a16:creationId xmlns:a16="http://schemas.microsoft.com/office/drawing/2014/main" xmlns="" id="{C37EAA5F-9A79-494E-B6D0-773C58613245}"/>
              </a:ext>
            </a:extLst>
          </p:cNvPr>
          <p:cNvSpPr txBox="1">
            <a:spLocks/>
          </p:cNvSpPr>
          <p:nvPr/>
        </p:nvSpPr>
        <p:spPr>
          <a:xfrm>
            <a:off x="6434421" y="4229841"/>
            <a:ext cx="1162713" cy="3536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125V 2.5A</a:t>
            </a:r>
            <a:endParaRPr lang="en-US" sz="1400" dirty="0">
              <a:solidFill>
                <a:prstClr val="white"/>
              </a:solidFill>
            </a:endParaRPr>
          </a:p>
        </p:txBody>
      </p:sp>
      <p:sp>
        <p:nvSpPr>
          <p:cNvPr id="40" name="Subtitle 2">
            <a:extLst>
              <a:ext uri="{FF2B5EF4-FFF2-40B4-BE49-F238E27FC236}">
                <a16:creationId xmlns:a16="http://schemas.microsoft.com/office/drawing/2014/main" xmlns="" id="{C37EAA5F-9A79-494E-B6D0-773C58613245}"/>
              </a:ext>
            </a:extLst>
          </p:cNvPr>
          <p:cNvSpPr txBox="1">
            <a:spLocks/>
          </p:cNvSpPr>
          <p:nvPr/>
        </p:nvSpPr>
        <p:spPr>
          <a:xfrm>
            <a:off x="6494964" y="6439641"/>
            <a:ext cx="1904999" cy="35362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prstClr val="white"/>
                </a:solidFill>
              </a:rPr>
              <a:t>125V/250V 30A</a:t>
            </a:r>
            <a:endParaRPr lang="en-US" sz="1400" dirty="0">
              <a:solidFill>
                <a:prstClr val="white"/>
              </a:solidFill>
            </a:endParaRPr>
          </a:p>
        </p:txBody>
      </p:sp>
      <p:sp>
        <p:nvSpPr>
          <p:cNvPr id="41" name="Subtitle 2">
            <a:extLst>
              <a:ext uri="{FF2B5EF4-FFF2-40B4-BE49-F238E27FC236}">
                <a16:creationId xmlns:a16="http://schemas.microsoft.com/office/drawing/2014/main" xmlns="" id="{C37EAA5F-9A79-494E-B6D0-773C58613245}"/>
              </a:ext>
            </a:extLst>
          </p:cNvPr>
          <p:cNvSpPr txBox="1">
            <a:spLocks/>
          </p:cNvSpPr>
          <p:nvPr/>
        </p:nvSpPr>
        <p:spPr>
          <a:xfrm>
            <a:off x="3232295" y="796506"/>
            <a:ext cx="2787505" cy="427884"/>
          </a:xfrm>
          <a:prstGeom prst="rect">
            <a:avLst/>
          </a:prstGeom>
          <a:ln w="28575">
            <a:solidFill>
              <a:srgbClr val="FFFF00"/>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dirty="0" smtClean="0">
                <a:solidFill>
                  <a:srgbClr val="FFFF00"/>
                </a:solidFill>
              </a:rPr>
              <a:t>Match the load with a service cord and power source!</a:t>
            </a:r>
            <a:endParaRPr lang="en-US" sz="1400" dirty="0">
              <a:solidFill>
                <a:srgbClr val="FFFF00"/>
              </a:solidFill>
            </a:endParaRPr>
          </a:p>
        </p:txBody>
      </p:sp>
    </p:spTree>
    <p:extLst>
      <p:ext uri="{BB962C8B-B14F-4D97-AF65-F5344CB8AC3E}">
        <p14:creationId xmlns:p14="http://schemas.microsoft.com/office/powerpoint/2010/main" val="3934281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350838"/>
            <a:ext cx="8734926" cy="563562"/>
          </a:xfrm>
        </p:spPr>
        <p:txBody>
          <a:bodyPr>
            <a:noAutofit/>
          </a:bodyPr>
          <a:lstStyle/>
          <a:p>
            <a:r>
              <a:rPr lang="en-US" sz="3200" b="1" dirty="0"/>
              <a:t>Ohm’s Law – Why Do We Care? - Voltage</a:t>
            </a:r>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309046" y="1191591"/>
            <a:ext cx="3849530" cy="368398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It is normally* not possible for a consumer of electricity to exceed it’s own ampacity (as long as it’s working normally.) A device never uses more </a:t>
            </a:r>
            <a:r>
              <a:rPr lang="en-US" i="1" dirty="0">
                <a:solidFill>
                  <a:prstClr val="white"/>
                </a:solidFill>
              </a:rPr>
              <a:t>amperage</a:t>
            </a:r>
            <a:r>
              <a:rPr lang="en-US" dirty="0">
                <a:solidFill>
                  <a:prstClr val="white"/>
                </a:solidFill>
              </a:rPr>
              <a:t> than it needs. You can safely plug a 1,000 watt light bulb into a 120 volt, 15 amp circuit (which provides 1800 watts of power.)</a:t>
            </a:r>
          </a:p>
          <a:p>
            <a:pPr algn="l"/>
            <a:endParaRPr lang="en-US" sz="1100" dirty="0">
              <a:solidFill>
                <a:prstClr val="white"/>
              </a:solidFill>
            </a:endParaRPr>
          </a:p>
          <a:p>
            <a:pPr algn="l"/>
            <a:r>
              <a:rPr lang="en-US" sz="1100" dirty="0">
                <a:solidFill>
                  <a:prstClr val="white"/>
                </a:solidFill>
              </a:rPr>
              <a:t>*Not true for constant current devices, which have theoretically infinite ampacity</a:t>
            </a:r>
          </a:p>
        </p:txBody>
      </p:sp>
      <p:sp>
        <p:nvSpPr>
          <p:cNvPr id="12" name="Subtitle 2">
            <a:extLst>
              <a:ext uri="{FF2B5EF4-FFF2-40B4-BE49-F238E27FC236}">
                <a16:creationId xmlns:a16="http://schemas.microsoft.com/office/drawing/2014/main" xmlns="" id="{B38D13E3-0B43-4191-B854-0C9018920C84}"/>
              </a:ext>
            </a:extLst>
          </p:cNvPr>
          <p:cNvSpPr txBox="1">
            <a:spLocks/>
          </p:cNvSpPr>
          <p:nvPr/>
        </p:nvSpPr>
        <p:spPr>
          <a:xfrm>
            <a:off x="4684870" y="1191594"/>
            <a:ext cx="3849530" cy="358670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Voltage is another matter. Devices are design to operate at specific voltages, or ranges of voltage. Voltage outside the permitted value(s) will always cause the device to malfunction. High voltage will almost always destroy the device. Low voltage may cause little to no damage (electronics, resistive loads) or total burn out (motors, most other inductive loads.)</a:t>
            </a:r>
          </a:p>
        </p:txBody>
      </p:sp>
      <p:sp>
        <p:nvSpPr>
          <p:cNvPr id="13" name="Subtitle 2">
            <a:extLst>
              <a:ext uri="{FF2B5EF4-FFF2-40B4-BE49-F238E27FC236}">
                <a16:creationId xmlns:a16="http://schemas.microsoft.com/office/drawing/2014/main" xmlns="" id="{08698296-7972-4440-8162-02DB486B4C80}"/>
              </a:ext>
            </a:extLst>
          </p:cNvPr>
          <p:cNvSpPr txBox="1">
            <a:spLocks/>
          </p:cNvSpPr>
          <p:nvPr/>
        </p:nvSpPr>
        <p:spPr>
          <a:xfrm>
            <a:off x="273389" y="5239268"/>
            <a:ext cx="8597223" cy="1379257"/>
          </a:xfrm>
          <a:prstGeom prst="rect">
            <a:avLst/>
          </a:prstGeom>
          <a:ln w="57150">
            <a:solidFill>
              <a:srgbClr val="FFFF00"/>
            </a:solidFill>
          </a:ln>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a:solidFill>
                  <a:srgbClr val="FF0000"/>
                </a:solidFill>
              </a:rPr>
              <a:t>Connecting a device to a higher voltage than it is rated for will destroy it.</a:t>
            </a:r>
            <a:endParaRPr lang="en-US" sz="4000" dirty="0">
              <a:solidFill>
                <a:srgbClr val="FFFF00"/>
              </a:solidFill>
            </a:endParaRPr>
          </a:p>
        </p:txBody>
      </p:sp>
    </p:spTree>
    <p:extLst>
      <p:ext uri="{BB962C8B-B14F-4D97-AF65-F5344CB8AC3E}">
        <p14:creationId xmlns:p14="http://schemas.microsoft.com/office/powerpoint/2010/main" val="2514976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696912"/>
          </a:xfrm>
        </p:spPr>
        <p:txBody>
          <a:bodyPr>
            <a:noAutofit/>
          </a:bodyPr>
          <a:lstStyle/>
          <a:p>
            <a:r>
              <a:rPr lang="en-US" sz="3200" b="1" dirty="0"/>
              <a:t>Ohm’s Law – Why Do We Care? - Arduino</a:t>
            </a:r>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309046" y="1191591"/>
            <a:ext cx="4110554" cy="368398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Nearly all Arduino IDE compatible boards have on-board voltage regulators which will accept a range of low voltage DC current and change it into the </a:t>
            </a:r>
            <a:r>
              <a:rPr lang="en-US" dirty="0" smtClean="0">
                <a:solidFill>
                  <a:prstClr val="white"/>
                </a:solidFill>
              </a:rPr>
              <a:t>fixed DC </a:t>
            </a:r>
            <a:r>
              <a:rPr lang="en-US" dirty="0">
                <a:solidFill>
                  <a:prstClr val="white"/>
                </a:solidFill>
              </a:rPr>
              <a:t>voltage needed by the board’s processor. That range is usually </a:t>
            </a:r>
            <a:r>
              <a:rPr lang="en-US" i="1" dirty="0" smtClean="0">
                <a:solidFill>
                  <a:prstClr val="white"/>
                </a:solidFill>
              </a:rPr>
              <a:t>very</a:t>
            </a:r>
            <a:r>
              <a:rPr lang="en-US" dirty="0" smtClean="0">
                <a:solidFill>
                  <a:prstClr val="white"/>
                </a:solidFill>
              </a:rPr>
              <a:t> narrow</a:t>
            </a:r>
            <a:r>
              <a:rPr lang="en-US" dirty="0">
                <a:solidFill>
                  <a:prstClr val="white"/>
                </a:solidFill>
              </a:rPr>
              <a:t>, and as covered previously board processor voltages are either 5 volts or 3.3 volts.</a:t>
            </a:r>
          </a:p>
        </p:txBody>
      </p:sp>
      <p:sp>
        <p:nvSpPr>
          <p:cNvPr id="12" name="Subtitle 2">
            <a:extLst>
              <a:ext uri="{FF2B5EF4-FFF2-40B4-BE49-F238E27FC236}">
                <a16:creationId xmlns:a16="http://schemas.microsoft.com/office/drawing/2014/main" xmlns="" id="{B38D13E3-0B43-4191-B854-0C9018920C84}"/>
              </a:ext>
            </a:extLst>
          </p:cNvPr>
          <p:cNvSpPr txBox="1">
            <a:spLocks/>
          </p:cNvSpPr>
          <p:nvPr/>
        </p:nvSpPr>
        <p:spPr>
          <a:xfrm>
            <a:off x="4724400" y="1191594"/>
            <a:ext cx="3849530" cy="3586703"/>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solidFill>
                  <a:srgbClr val="FFFF00"/>
                </a:solidFill>
              </a:rPr>
              <a:t>THERE IS NO OVERCURRENT PROTECTION FOR ELECTRONIC COMPONENTS</a:t>
            </a:r>
          </a:p>
          <a:p>
            <a:pPr marL="342900" indent="-342900" algn="l">
              <a:buFont typeface="Arial" panose="020B0604020202020204" pitchFamily="34" charset="0"/>
              <a:buChar char="•"/>
            </a:pPr>
            <a:r>
              <a:rPr lang="en-US" b="1" dirty="0">
                <a:solidFill>
                  <a:srgbClr val="FFFF00"/>
                </a:solidFill>
              </a:rPr>
              <a:t>THERE IS NO OVERVOLTAGE PROTECTION FOR ELECTRONIC COMPONENTS</a:t>
            </a:r>
          </a:p>
          <a:p>
            <a:pPr marL="342900" indent="-342900" algn="l">
              <a:buFont typeface="Arial" panose="020B0604020202020204" pitchFamily="34" charset="0"/>
              <a:buChar char="•"/>
            </a:pPr>
            <a:r>
              <a:rPr lang="en-US" b="1" dirty="0">
                <a:solidFill>
                  <a:srgbClr val="FFFF00"/>
                </a:solidFill>
              </a:rPr>
              <a:t>FAILURE TO CORRECLTY SIZE POWER DELIVERY AND USAGE CAN AND WILL DAMAGE MICROCONTROLLERS</a:t>
            </a:r>
          </a:p>
        </p:txBody>
      </p:sp>
      <p:sp>
        <p:nvSpPr>
          <p:cNvPr id="13" name="Subtitle 2">
            <a:extLst>
              <a:ext uri="{FF2B5EF4-FFF2-40B4-BE49-F238E27FC236}">
                <a16:creationId xmlns:a16="http://schemas.microsoft.com/office/drawing/2014/main" xmlns="" id="{08698296-7972-4440-8162-02DB486B4C80}"/>
              </a:ext>
            </a:extLst>
          </p:cNvPr>
          <p:cNvSpPr txBox="1">
            <a:spLocks/>
          </p:cNvSpPr>
          <p:nvPr/>
        </p:nvSpPr>
        <p:spPr>
          <a:xfrm>
            <a:off x="273389" y="5239268"/>
            <a:ext cx="8597223" cy="1379257"/>
          </a:xfrm>
          <a:prstGeom prst="rect">
            <a:avLst/>
          </a:prstGeom>
          <a:ln w="57150">
            <a:solidFill>
              <a:srgbClr val="FFFF00"/>
            </a:solidFill>
          </a:ln>
        </p:spPr>
        <p:txBody>
          <a:bodyPr vert="horz" lIns="91440" tIns="45720" rIns="91440" bIns="45720" rtlCol="0" anchor="ct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solidFill>
                  <a:srgbClr val="FF0000"/>
                </a:solidFill>
              </a:rPr>
              <a:t>THE AMOUNT OF CURRENT (AND VOLTAGE!) A GIVEN PIN CAN SOURCE OR SINK </a:t>
            </a:r>
            <a:r>
              <a:rPr lang="en-US" sz="3600" b="1" i="1" u="sng" dirty="0">
                <a:solidFill>
                  <a:srgbClr val="FF0000"/>
                </a:solidFill>
              </a:rPr>
              <a:t>VARIES BY BOARD</a:t>
            </a:r>
            <a:endParaRPr lang="en-US" sz="3600" i="1" u="sng" dirty="0">
              <a:solidFill>
                <a:srgbClr val="FFFF00"/>
              </a:solidFill>
            </a:endParaRPr>
          </a:p>
        </p:txBody>
      </p:sp>
    </p:spTree>
    <p:extLst>
      <p:ext uri="{BB962C8B-B14F-4D97-AF65-F5344CB8AC3E}">
        <p14:creationId xmlns:p14="http://schemas.microsoft.com/office/powerpoint/2010/main" val="30256963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350838"/>
            <a:ext cx="8734926" cy="696912"/>
          </a:xfrm>
        </p:spPr>
        <p:txBody>
          <a:bodyPr>
            <a:noAutofit/>
          </a:bodyPr>
          <a:lstStyle/>
          <a:p>
            <a:r>
              <a:rPr lang="en-US" sz="4400" b="1" dirty="0"/>
              <a:t>Types of Electrical Loads</a:t>
            </a:r>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112870" y="1191591"/>
            <a:ext cx="3849530" cy="538220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prstClr val="white"/>
                </a:solidFill>
              </a:rPr>
              <a:t>Resistive – Generate some sort of heat during operation; usually, generating heat is the purpose of the device (e.g. hair dryer)</a:t>
            </a:r>
          </a:p>
          <a:p>
            <a:pPr marL="342900" indent="-342900" algn="l">
              <a:buFont typeface="Arial" panose="020B0604020202020204" pitchFamily="34" charset="0"/>
              <a:buChar char="•"/>
            </a:pPr>
            <a:r>
              <a:rPr lang="en-US" dirty="0">
                <a:solidFill>
                  <a:prstClr val="white"/>
                </a:solidFill>
              </a:rPr>
              <a:t>Inductive – Has a ferro-resonant electromagnetic component. Transformers and motors are the most common</a:t>
            </a:r>
          </a:p>
          <a:p>
            <a:pPr marL="342900" indent="-342900" algn="l">
              <a:buFont typeface="Arial" panose="020B0604020202020204" pitchFamily="34" charset="0"/>
              <a:buChar char="•"/>
            </a:pPr>
            <a:r>
              <a:rPr lang="en-US" dirty="0">
                <a:solidFill>
                  <a:prstClr val="white"/>
                </a:solidFill>
              </a:rPr>
              <a:t>Constant current – The device must be supplied with a constant amount of current. The device will act as a short circuit without a current limiting device in series with the load. This usually destroys the device before it destroys the power source.</a:t>
            </a:r>
          </a:p>
        </p:txBody>
      </p:sp>
      <p:pic>
        <p:nvPicPr>
          <p:cNvPr id="3" name="Picture 2">
            <a:extLst>
              <a:ext uri="{FF2B5EF4-FFF2-40B4-BE49-F238E27FC236}">
                <a16:creationId xmlns:a16="http://schemas.microsoft.com/office/drawing/2014/main" xmlns="" id="{40D4E45F-712E-43D4-859A-441EBE1913DB}"/>
              </a:ext>
            </a:extLst>
          </p:cNvPr>
          <p:cNvPicPr>
            <a:picLocks noChangeAspect="1"/>
          </p:cNvPicPr>
          <p:nvPr/>
        </p:nvPicPr>
        <p:blipFill>
          <a:blip r:embed="rId2"/>
          <a:stretch>
            <a:fillRect/>
          </a:stretch>
        </p:blipFill>
        <p:spPr>
          <a:xfrm>
            <a:off x="3962400" y="1012114"/>
            <a:ext cx="4800600" cy="2864836"/>
          </a:xfrm>
          <a:prstGeom prst="rect">
            <a:avLst/>
          </a:prstGeom>
        </p:spPr>
      </p:pic>
      <p:sp>
        <p:nvSpPr>
          <p:cNvPr id="7" name="Subtitle 2">
            <a:extLst>
              <a:ext uri="{FF2B5EF4-FFF2-40B4-BE49-F238E27FC236}">
                <a16:creationId xmlns:a16="http://schemas.microsoft.com/office/drawing/2014/main" xmlns="" id="{B7B3059B-9551-47AD-9013-73B9A291F854}"/>
              </a:ext>
            </a:extLst>
          </p:cNvPr>
          <p:cNvSpPr txBox="1">
            <a:spLocks/>
          </p:cNvSpPr>
          <p:nvPr/>
        </p:nvSpPr>
        <p:spPr>
          <a:xfrm>
            <a:off x="4114800" y="4024413"/>
            <a:ext cx="4505883" cy="2619578"/>
          </a:xfrm>
          <a:prstGeom prst="rect">
            <a:avLst/>
          </a:prstGeom>
          <a:ln w="28575">
            <a:solidFill>
              <a:srgbClr val="FFFF00"/>
            </a:solidFill>
          </a:ln>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solidFill>
                  <a:prstClr val="white"/>
                </a:solidFill>
              </a:rPr>
              <a:t>Loads may be connected in series or in parallel.</a:t>
            </a:r>
          </a:p>
          <a:p>
            <a:pPr marL="342900" indent="-342900" algn="l">
              <a:buFont typeface="Arial" panose="020B0604020202020204" pitchFamily="34" charset="0"/>
              <a:buChar char="•"/>
            </a:pPr>
            <a:r>
              <a:rPr lang="en-US" dirty="0">
                <a:solidFill>
                  <a:prstClr val="white"/>
                </a:solidFill>
              </a:rPr>
              <a:t>Series</a:t>
            </a:r>
          </a:p>
          <a:p>
            <a:pPr marL="800100" lvl="1" indent="-342900" algn="l">
              <a:buFont typeface="Arial" panose="020B0604020202020204" pitchFamily="34" charset="0"/>
              <a:buChar char="•"/>
            </a:pPr>
            <a:r>
              <a:rPr lang="en-US" dirty="0">
                <a:solidFill>
                  <a:prstClr val="white"/>
                </a:solidFill>
              </a:rPr>
              <a:t>Resistance is additive</a:t>
            </a:r>
          </a:p>
          <a:p>
            <a:pPr marL="800100" lvl="1" indent="-342900" algn="l">
              <a:buFont typeface="Arial" panose="020B0604020202020204" pitchFamily="34" charset="0"/>
              <a:buChar char="•"/>
            </a:pPr>
            <a:r>
              <a:rPr lang="en-US" dirty="0">
                <a:solidFill>
                  <a:prstClr val="white"/>
                </a:solidFill>
              </a:rPr>
              <a:t>Single points of interruption/failure</a:t>
            </a:r>
          </a:p>
          <a:p>
            <a:pPr marL="342900" indent="-342900" algn="l">
              <a:buFont typeface="Arial" panose="020B0604020202020204" pitchFamily="34" charset="0"/>
              <a:buChar char="•"/>
            </a:pPr>
            <a:r>
              <a:rPr lang="en-US" dirty="0">
                <a:solidFill>
                  <a:prstClr val="white"/>
                </a:solidFill>
              </a:rPr>
              <a:t>Parallel</a:t>
            </a:r>
          </a:p>
          <a:p>
            <a:pPr marL="800100" lvl="1" indent="-342900" algn="l">
              <a:buFont typeface="Arial" panose="020B0604020202020204" pitchFamily="34" charset="0"/>
              <a:buChar char="•"/>
            </a:pPr>
            <a:r>
              <a:rPr lang="en-US" dirty="0">
                <a:solidFill>
                  <a:prstClr val="white"/>
                </a:solidFill>
              </a:rPr>
              <a:t>Amperage is additive</a:t>
            </a:r>
          </a:p>
          <a:p>
            <a:pPr marL="800100" lvl="1" indent="-342900" algn="l">
              <a:buFont typeface="Arial" panose="020B0604020202020204" pitchFamily="34" charset="0"/>
              <a:buChar char="•"/>
            </a:pPr>
            <a:r>
              <a:rPr lang="en-US" dirty="0">
                <a:solidFill>
                  <a:prstClr val="white"/>
                </a:solidFill>
              </a:rPr>
              <a:t>No single points of interruption/failure</a:t>
            </a:r>
          </a:p>
        </p:txBody>
      </p:sp>
    </p:spTree>
    <p:extLst>
      <p:ext uri="{BB962C8B-B14F-4D97-AF65-F5344CB8AC3E}">
        <p14:creationId xmlns:p14="http://schemas.microsoft.com/office/powerpoint/2010/main" val="31572545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Lesson 6 – Basic DMM Usage</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800" dirty="0" smtClean="0"/>
              <a:t>Digital </a:t>
            </a:r>
            <a:r>
              <a:rPr lang="en-US" sz="2800" dirty="0" err="1" smtClean="0"/>
              <a:t>Multimeters</a:t>
            </a:r>
            <a:r>
              <a:rPr lang="en-US" sz="2800" dirty="0" smtClean="0"/>
              <a:t> (DMM’s) are used for measuring electrical flows</a:t>
            </a:r>
            <a:endParaRPr lang="en-US" sz="2800" dirty="0"/>
          </a:p>
          <a:p>
            <a:r>
              <a:rPr lang="en-US" sz="2800" dirty="0" smtClean="0"/>
              <a:t>Voltage, amperage, and resistance are the most common measurements</a:t>
            </a:r>
          </a:p>
          <a:p>
            <a:r>
              <a:rPr lang="en-US" sz="2800" dirty="0" smtClean="0"/>
              <a:t>Some DMMs have a continuity function which will sound a tone when a series circuit is complete with the DMM; this will also test diodes</a:t>
            </a:r>
            <a:endParaRPr lang="en-US" sz="2800" dirty="0"/>
          </a:p>
          <a:p>
            <a:r>
              <a:rPr lang="en-US" sz="2800" dirty="0" smtClean="0"/>
              <a:t>Some DMMs can also measure frequency, duty cycle (percent of frequency), capacitance, inductance, and transistor operation</a:t>
            </a:r>
          </a:p>
          <a:p>
            <a:r>
              <a:rPr lang="en-US" sz="2800" dirty="0" smtClean="0"/>
              <a:t>Some DMMs also have </a:t>
            </a:r>
            <a:r>
              <a:rPr lang="en-US" sz="2800" i="1" dirty="0" err="1" smtClean="0"/>
              <a:t>autoranging</a:t>
            </a:r>
            <a:endParaRPr lang="en-US" sz="2800" i="1" dirty="0"/>
          </a:p>
        </p:txBody>
      </p:sp>
    </p:spTree>
    <p:extLst>
      <p:ext uri="{BB962C8B-B14F-4D97-AF65-F5344CB8AC3E}">
        <p14:creationId xmlns:p14="http://schemas.microsoft.com/office/powerpoint/2010/main" val="36869260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DMM Features and Functions</a:t>
            </a:r>
            <a:endParaRPr lang="en-US"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50673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ubtitle 2">
            <a:extLst>
              <a:ext uri="{FF2B5EF4-FFF2-40B4-BE49-F238E27FC236}">
                <a16:creationId xmlns:a16="http://schemas.microsoft.com/office/drawing/2014/main" xmlns="" id="{C37EAA5F-9A79-494E-B6D0-773C58613245}"/>
              </a:ext>
            </a:extLst>
          </p:cNvPr>
          <p:cNvSpPr txBox="1">
            <a:spLocks/>
          </p:cNvSpPr>
          <p:nvPr/>
        </p:nvSpPr>
        <p:spPr>
          <a:xfrm>
            <a:off x="6096000" y="1143000"/>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Display</a:t>
            </a:r>
            <a:endParaRPr lang="en-US" sz="1400" dirty="0">
              <a:solidFill>
                <a:prstClr val="white"/>
              </a:solidFill>
            </a:endParaRPr>
          </a:p>
        </p:txBody>
      </p:sp>
      <p:sp>
        <p:nvSpPr>
          <p:cNvPr id="8" name="Subtitle 2">
            <a:extLst>
              <a:ext uri="{FF2B5EF4-FFF2-40B4-BE49-F238E27FC236}">
                <a16:creationId xmlns:a16="http://schemas.microsoft.com/office/drawing/2014/main" xmlns="" id="{C37EAA5F-9A79-494E-B6D0-773C58613245}"/>
              </a:ext>
            </a:extLst>
          </p:cNvPr>
          <p:cNvSpPr txBox="1">
            <a:spLocks/>
          </p:cNvSpPr>
          <p:nvPr/>
        </p:nvSpPr>
        <p:spPr>
          <a:xfrm>
            <a:off x="6096000" y="3305175"/>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Selector Dial</a:t>
            </a:r>
            <a:endParaRPr lang="en-US" sz="1400" dirty="0">
              <a:solidFill>
                <a:prstClr val="white"/>
              </a:solidFill>
            </a:endParaRPr>
          </a:p>
        </p:txBody>
      </p:sp>
      <p:sp>
        <p:nvSpPr>
          <p:cNvPr id="9" name="Subtitle 2">
            <a:extLst>
              <a:ext uri="{FF2B5EF4-FFF2-40B4-BE49-F238E27FC236}">
                <a16:creationId xmlns:a16="http://schemas.microsoft.com/office/drawing/2014/main" xmlns="" id="{C37EAA5F-9A79-494E-B6D0-773C58613245}"/>
              </a:ext>
            </a:extLst>
          </p:cNvPr>
          <p:cNvSpPr txBox="1">
            <a:spLocks/>
          </p:cNvSpPr>
          <p:nvPr/>
        </p:nvSpPr>
        <p:spPr>
          <a:xfrm>
            <a:off x="6096000" y="1752600"/>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DC Voltage Range</a:t>
            </a:r>
            <a:endParaRPr lang="en-US" sz="1400" dirty="0">
              <a:solidFill>
                <a:prstClr val="white"/>
              </a:solidFill>
            </a:endParaRPr>
          </a:p>
        </p:txBody>
      </p:sp>
      <p:sp>
        <p:nvSpPr>
          <p:cNvPr id="10" name="Subtitle 2">
            <a:extLst>
              <a:ext uri="{FF2B5EF4-FFF2-40B4-BE49-F238E27FC236}">
                <a16:creationId xmlns:a16="http://schemas.microsoft.com/office/drawing/2014/main" xmlns="" id="{C37EAA5F-9A79-494E-B6D0-773C58613245}"/>
              </a:ext>
            </a:extLst>
          </p:cNvPr>
          <p:cNvSpPr txBox="1">
            <a:spLocks/>
          </p:cNvSpPr>
          <p:nvPr/>
        </p:nvSpPr>
        <p:spPr>
          <a:xfrm>
            <a:off x="6096000" y="2286000"/>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a:solidFill>
                  <a:prstClr val="white"/>
                </a:solidFill>
              </a:rPr>
              <a:t>A</a:t>
            </a:r>
            <a:r>
              <a:rPr lang="en-US" sz="1400" dirty="0" smtClean="0">
                <a:solidFill>
                  <a:prstClr val="white"/>
                </a:solidFill>
              </a:rPr>
              <a:t>C Voltage Range</a:t>
            </a:r>
            <a:endParaRPr lang="en-US" sz="1400" dirty="0">
              <a:solidFill>
                <a:prstClr val="white"/>
              </a:solidFill>
            </a:endParaRPr>
          </a:p>
        </p:txBody>
      </p:sp>
      <p:sp>
        <p:nvSpPr>
          <p:cNvPr id="11" name="Subtitle 2">
            <a:extLst>
              <a:ext uri="{FF2B5EF4-FFF2-40B4-BE49-F238E27FC236}">
                <a16:creationId xmlns:a16="http://schemas.microsoft.com/office/drawing/2014/main" xmlns="" id="{C37EAA5F-9A79-494E-B6D0-773C58613245}"/>
              </a:ext>
            </a:extLst>
          </p:cNvPr>
          <p:cNvSpPr txBox="1">
            <a:spLocks/>
          </p:cNvSpPr>
          <p:nvPr/>
        </p:nvSpPr>
        <p:spPr>
          <a:xfrm>
            <a:off x="6096000" y="2819400"/>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DC Amperage Range</a:t>
            </a:r>
            <a:endParaRPr lang="en-US" sz="1400" dirty="0">
              <a:solidFill>
                <a:prstClr val="white"/>
              </a:solidFill>
            </a:endParaRPr>
          </a:p>
        </p:txBody>
      </p:sp>
      <p:sp>
        <p:nvSpPr>
          <p:cNvPr id="12" name="Subtitle 2">
            <a:extLst>
              <a:ext uri="{FF2B5EF4-FFF2-40B4-BE49-F238E27FC236}">
                <a16:creationId xmlns:a16="http://schemas.microsoft.com/office/drawing/2014/main" xmlns="" id="{C37EAA5F-9A79-494E-B6D0-773C58613245}"/>
              </a:ext>
            </a:extLst>
          </p:cNvPr>
          <p:cNvSpPr txBox="1">
            <a:spLocks/>
          </p:cNvSpPr>
          <p:nvPr/>
        </p:nvSpPr>
        <p:spPr>
          <a:xfrm>
            <a:off x="6096000" y="3771900"/>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Transistor Test</a:t>
            </a:r>
            <a:endParaRPr lang="en-US" sz="1400" dirty="0">
              <a:solidFill>
                <a:prstClr val="white"/>
              </a:solidFill>
            </a:endParaRPr>
          </a:p>
        </p:txBody>
      </p:sp>
      <p:sp>
        <p:nvSpPr>
          <p:cNvPr id="13" name="Subtitle 2">
            <a:extLst>
              <a:ext uri="{FF2B5EF4-FFF2-40B4-BE49-F238E27FC236}">
                <a16:creationId xmlns:a16="http://schemas.microsoft.com/office/drawing/2014/main" xmlns="" id="{C37EAA5F-9A79-494E-B6D0-773C58613245}"/>
              </a:ext>
            </a:extLst>
          </p:cNvPr>
          <p:cNvSpPr txBox="1">
            <a:spLocks/>
          </p:cNvSpPr>
          <p:nvPr/>
        </p:nvSpPr>
        <p:spPr>
          <a:xfrm>
            <a:off x="6096000" y="4267200"/>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Resistance Range</a:t>
            </a:r>
            <a:endParaRPr lang="en-US" sz="1400" dirty="0">
              <a:solidFill>
                <a:prstClr val="white"/>
              </a:solidFill>
            </a:endParaRPr>
          </a:p>
        </p:txBody>
      </p:sp>
      <p:sp>
        <p:nvSpPr>
          <p:cNvPr id="14" name="Subtitle 2">
            <a:extLst>
              <a:ext uri="{FF2B5EF4-FFF2-40B4-BE49-F238E27FC236}">
                <a16:creationId xmlns:a16="http://schemas.microsoft.com/office/drawing/2014/main" xmlns="" id="{C37EAA5F-9A79-494E-B6D0-773C58613245}"/>
              </a:ext>
            </a:extLst>
          </p:cNvPr>
          <p:cNvSpPr txBox="1">
            <a:spLocks/>
          </p:cNvSpPr>
          <p:nvPr/>
        </p:nvSpPr>
        <p:spPr>
          <a:xfrm>
            <a:off x="6124576" y="4724400"/>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High amperage + (red) jack</a:t>
            </a:r>
            <a:endParaRPr lang="en-US" sz="1400" dirty="0">
              <a:solidFill>
                <a:prstClr val="white"/>
              </a:solidFill>
            </a:endParaRPr>
          </a:p>
        </p:txBody>
      </p:sp>
      <p:sp>
        <p:nvSpPr>
          <p:cNvPr id="15" name="Subtitle 2">
            <a:extLst>
              <a:ext uri="{FF2B5EF4-FFF2-40B4-BE49-F238E27FC236}">
                <a16:creationId xmlns:a16="http://schemas.microsoft.com/office/drawing/2014/main" xmlns="" id="{C37EAA5F-9A79-494E-B6D0-773C58613245}"/>
              </a:ext>
            </a:extLst>
          </p:cNvPr>
          <p:cNvSpPr txBox="1">
            <a:spLocks/>
          </p:cNvSpPr>
          <p:nvPr/>
        </p:nvSpPr>
        <p:spPr>
          <a:xfrm>
            <a:off x="6124575" y="5715000"/>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Multifunction + (red) jack</a:t>
            </a:r>
            <a:endParaRPr lang="en-US" sz="1400" dirty="0">
              <a:solidFill>
                <a:prstClr val="white"/>
              </a:solidFill>
            </a:endParaRPr>
          </a:p>
        </p:txBody>
      </p:sp>
      <p:sp>
        <p:nvSpPr>
          <p:cNvPr id="16" name="Subtitle 2">
            <a:extLst>
              <a:ext uri="{FF2B5EF4-FFF2-40B4-BE49-F238E27FC236}">
                <a16:creationId xmlns:a16="http://schemas.microsoft.com/office/drawing/2014/main" xmlns="" id="{C37EAA5F-9A79-494E-B6D0-773C58613245}"/>
              </a:ext>
            </a:extLst>
          </p:cNvPr>
          <p:cNvSpPr txBox="1">
            <a:spLocks/>
          </p:cNvSpPr>
          <p:nvPr/>
        </p:nvSpPr>
        <p:spPr>
          <a:xfrm>
            <a:off x="6096000" y="6172200"/>
            <a:ext cx="28194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Common (ground) – (black) jack</a:t>
            </a:r>
            <a:endParaRPr lang="en-US" sz="1400" dirty="0">
              <a:solidFill>
                <a:prstClr val="white"/>
              </a:solidFill>
            </a:endParaRPr>
          </a:p>
        </p:txBody>
      </p:sp>
      <p:cxnSp>
        <p:nvCxnSpPr>
          <p:cNvPr id="17" name="Straight Arrow Connector 16"/>
          <p:cNvCxnSpPr>
            <a:stCxn id="7" idx="1"/>
          </p:cNvCxnSpPr>
          <p:nvPr/>
        </p:nvCxnSpPr>
        <p:spPr>
          <a:xfrm flipH="1">
            <a:off x="3352800" y="1295400"/>
            <a:ext cx="2743200" cy="3810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219200" y="1905000"/>
            <a:ext cx="4876800" cy="9144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143250" y="2438400"/>
            <a:ext cx="2952750" cy="3048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505200" y="2971800"/>
            <a:ext cx="2590800" cy="1524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286000" y="3457575"/>
            <a:ext cx="3810000" cy="3143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219200" y="3919537"/>
            <a:ext cx="4876800" cy="95726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971800" y="4038600"/>
            <a:ext cx="3152776" cy="6858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Subtitle 2">
            <a:extLst>
              <a:ext uri="{FF2B5EF4-FFF2-40B4-BE49-F238E27FC236}">
                <a16:creationId xmlns:a16="http://schemas.microsoft.com/office/drawing/2014/main" xmlns="" id="{C37EAA5F-9A79-494E-B6D0-773C58613245}"/>
              </a:ext>
            </a:extLst>
          </p:cNvPr>
          <p:cNvSpPr txBox="1">
            <a:spLocks/>
          </p:cNvSpPr>
          <p:nvPr/>
        </p:nvSpPr>
        <p:spPr>
          <a:xfrm>
            <a:off x="6105526" y="5181600"/>
            <a:ext cx="2514600" cy="3048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dirty="0" smtClean="0">
                <a:solidFill>
                  <a:prstClr val="white"/>
                </a:solidFill>
              </a:rPr>
              <a:t>Diode/Continuity Test</a:t>
            </a:r>
            <a:endParaRPr lang="en-US" sz="1400" dirty="0">
              <a:solidFill>
                <a:prstClr val="white"/>
              </a:solidFill>
            </a:endParaRPr>
          </a:p>
        </p:txBody>
      </p:sp>
      <p:cxnSp>
        <p:nvCxnSpPr>
          <p:cNvPr id="35" name="Straight Arrow Connector 34"/>
          <p:cNvCxnSpPr/>
          <p:nvPr/>
        </p:nvCxnSpPr>
        <p:spPr>
          <a:xfrm flipH="1">
            <a:off x="2209800" y="4438650"/>
            <a:ext cx="3914776" cy="4953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3429000" y="4876800"/>
            <a:ext cx="2695576" cy="5715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2743200" y="5029200"/>
            <a:ext cx="3371852" cy="3143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3733800" y="5553075"/>
            <a:ext cx="2409827" cy="31432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57600" y="6019800"/>
            <a:ext cx="2514603" cy="3048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7850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DMM Measurement</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800" b="1" u="sng" dirty="0" smtClean="0"/>
              <a:t>Polarity is important for all DC functions</a:t>
            </a:r>
            <a:endParaRPr lang="en-US" sz="2800" b="1" u="sng" dirty="0"/>
          </a:p>
          <a:p>
            <a:r>
              <a:rPr lang="en-US" sz="2800" dirty="0" smtClean="0"/>
              <a:t>Voltage is measured </a:t>
            </a:r>
            <a:r>
              <a:rPr lang="en-US" sz="2800" i="1" dirty="0" smtClean="0"/>
              <a:t>in parallel </a:t>
            </a:r>
            <a:r>
              <a:rPr lang="en-US" sz="2800" dirty="0" smtClean="0"/>
              <a:t>with electric circuits</a:t>
            </a:r>
          </a:p>
          <a:p>
            <a:r>
              <a:rPr lang="en-US" sz="2800" dirty="0" smtClean="0"/>
              <a:t>Amperage must be measured </a:t>
            </a:r>
            <a:r>
              <a:rPr lang="en-US" sz="2800" i="1" dirty="0" smtClean="0"/>
              <a:t>in series </a:t>
            </a:r>
            <a:r>
              <a:rPr lang="en-US" sz="2800" dirty="0" smtClean="0"/>
              <a:t>with the electrical flow</a:t>
            </a:r>
            <a:endParaRPr lang="en-US" sz="2800" dirty="0"/>
          </a:p>
          <a:p>
            <a:r>
              <a:rPr lang="en-US" sz="2800" dirty="0" smtClean="0"/>
              <a:t>Resistance is normally measured in series on a dead circuit</a:t>
            </a:r>
          </a:p>
          <a:p>
            <a:r>
              <a:rPr lang="en-US" sz="2800" dirty="0" smtClean="0"/>
              <a:t>Resistance must never be measured on a live circuit; this will damage the </a:t>
            </a:r>
            <a:r>
              <a:rPr lang="en-US" sz="2800" dirty="0" err="1" smtClean="0"/>
              <a:t>multimeter</a:t>
            </a:r>
            <a:endParaRPr lang="en-US" sz="2800" dirty="0" smtClean="0"/>
          </a:p>
          <a:p>
            <a:r>
              <a:rPr lang="en-US" sz="2800" dirty="0" smtClean="0"/>
              <a:t>Continuity determines whether there is end-to-end conductivity</a:t>
            </a:r>
          </a:p>
          <a:p>
            <a:r>
              <a:rPr lang="en-US" sz="2800" dirty="0" smtClean="0"/>
              <a:t>Because polarity matters, continuity also checks diodes</a:t>
            </a:r>
            <a:endParaRPr lang="en-US" sz="2800" dirty="0"/>
          </a:p>
        </p:txBody>
      </p:sp>
    </p:spTree>
    <p:extLst>
      <p:ext uri="{BB962C8B-B14F-4D97-AF65-F5344CB8AC3E}">
        <p14:creationId xmlns:p14="http://schemas.microsoft.com/office/powerpoint/2010/main" val="262914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Let’s measure!</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800" dirty="0" smtClean="0"/>
              <a:t>Plug in your 5VDC 2A power supplies</a:t>
            </a:r>
            <a:endParaRPr lang="en-US" sz="2800" dirty="0"/>
          </a:p>
          <a:p>
            <a:r>
              <a:rPr lang="en-US" sz="2800" dirty="0" smtClean="0"/>
              <a:t>Assure the green barrel connector to screw terminal adapter is installed</a:t>
            </a:r>
          </a:p>
          <a:p>
            <a:r>
              <a:rPr lang="en-US" sz="2800" dirty="0" smtClean="0"/>
              <a:t>Attach a red male-to-male DuPont jumper to the + screw terminal</a:t>
            </a:r>
            <a:endParaRPr lang="en-US" sz="2800" dirty="0"/>
          </a:p>
          <a:p>
            <a:r>
              <a:rPr lang="en-US" sz="2800" dirty="0" smtClean="0"/>
              <a:t>Attach a black male-to-male DuPont jumper to the – screw terminal</a:t>
            </a:r>
          </a:p>
          <a:p>
            <a:r>
              <a:rPr lang="en-US" sz="2800" dirty="0" smtClean="0"/>
              <a:t>Keep the bare ends of the jumpers apart!!!!!</a:t>
            </a:r>
            <a:endParaRPr lang="en-US" sz="2800" dirty="0" smtClean="0"/>
          </a:p>
          <a:p>
            <a:r>
              <a:rPr lang="en-US" sz="2800" dirty="0" smtClean="0"/>
              <a:t>Connect your alligator clip test leads to your </a:t>
            </a:r>
            <a:r>
              <a:rPr lang="en-US" sz="2800" dirty="0" err="1" smtClean="0"/>
              <a:t>multimeters</a:t>
            </a:r>
            <a:r>
              <a:rPr lang="en-US" sz="2800" dirty="0" smtClean="0"/>
              <a:t> (be sure black banana jack is plugged into the COM port on the meter!)</a:t>
            </a:r>
            <a:endParaRPr lang="en-US" sz="2800" dirty="0"/>
          </a:p>
        </p:txBody>
      </p:sp>
    </p:spTree>
    <p:extLst>
      <p:ext uri="{BB962C8B-B14F-4D97-AF65-F5344CB8AC3E}">
        <p14:creationId xmlns:p14="http://schemas.microsoft.com/office/powerpoint/2010/main" val="232090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REMEMBER!</a:t>
            </a:r>
            <a:endParaRPr lang="en-US" sz="6000" dirty="0">
              <a:solidFill>
                <a:srgbClr val="FFFF00"/>
              </a:solidFill>
            </a:endParaRPr>
          </a:p>
        </p:txBody>
      </p:sp>
      <p:sp>
        <p:nvSpPr>
          <p:cNvPr id="5" name="Title 1"/>
          <p:cNvSpPr txBox="1">
            <a:spLocks/>
          </p:cNvSpPr>
          <p:nvPr/>
        </p:nvSpPr>
        <p:spPr>
          <a:xfrm>
            <a:off x="457200" y="1524000"/>
            <a:ext cx="8229600" cy="4191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dirty="0" smtClean="0"/>
              <a:t>Immediately copy the latest lesson folder (</a:t>
            </a:r>
            <a:r>
              <a:rPr lang="en-US" dirty="0" smtClean="0"/>
              <a:t>Lesson6 </a:t>
            </a:r>
            <a:r>
              <a:rPr lang="en-US" dirty="0" smtClean="0"/>
              <a:t>today)  from your USB flash drive to your hard drive where you previously copied the other flash drive files (probably Documents folder)</a:t>
            </a:r>
            <a:endParaRPr lang="en-US" dirty="0"/>
          </a:p>
        </p:txBody>
      </p:sp>
    </p:spTree>
    <p:extLst>
      <p:ext uri="{BB962C8B-B14F-4D97-AF65-F5344CB8AC3E}">
        <p14:creationId xmlns:p14="http://schemas.microsoft.com/office/powerpoint/2010/main" val="2638864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Let’s measure!</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800" dirty="0" smtClean="0"/>
              <a:t>Set your DMM selector dial for 200VDC (always use a larger range when first measuring something)</a:t>
            </a:r>
            <a:endParaRPr lang="en-US" sz="2800" dirty="0"/>
          </a:p>
          <a:p>
            <a:r>
              <a:rPr lang="en-US" sz="2800" dirty="0" smtClean="0"/>
              <a:t>Clip the red alligator clip to the red DuPont jumper</a:t>
            </a:r>
          </a:p>
          <a:p>
            <a:r>
              <a:rPr lang="en-US" sz="2800" dirty="0" smtClean="0"/>
              <a:t>Clip the black alligator clip to the black DuPont jumper</a:t>
            </a:r>
            <a:endParaRPr lang="en-US" sz="2800" dirty="0"/>
          </a:p>
          <a:p>
            <a:r>
              <a:rPr lang="en-US" sz="2800" dirty="0" smtClean="0"/>
              <a:t>Are you seeing anything on your meter?</a:t>
            </a:r>
          </a:p>
          <a:p>
            <a:r>
              <a:rPr lang="en-US" sz="2800" dirty="0" smtClean="0"/>
              <a:t>Change the meter setting to 20VDC</a:t>
            </a:r>
            <a:endParaRPr lang="en-US" sz="2800" dirty="0" smtClean="0"/>
          </a:p>
          <a:p>
            <a:r>
              <a:rPr lang="en-US" sz="2800" dirty="0" smtClean="0"/>
              <a:t>What does your meter show now?</a:t>
            </a:r>
            <a:endParaRPr lang="en-US" sz="2800" dirty="0"/>
          </a:p>
        </p:txBody>
      </p:sp>
    </p:spTree>
    <p:extLst>
      <p:ext uri="{BB962C8B-B14F-4D97-AF65-F5344CB8AC3E}">
        <p14:creationId xmlns:p14="http://schemas.microsoft.com/office/powerpoint/2010/main" val="2566470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0200"/>
            <a:ext cx="7467600" cy="4648200"/>
          </a:xfrm>
          <a:solidFill>
            <a:srgbClr val="FFFFFF">
              <a:alpha val="50196"/>
            </a:srgbClr>
          </a:solidFill>
        </p:spPr>
        <p:txBody>
          <a:bodyPr>
            <a:normAutofit/>
          </a:bodyPr>
          <a:lstStyle/>
          <a:p>
            <a:r>
              <a:rPr lang="en-US" sz="2800" b="1" dirty="0" smtClean="0">
                <a:solidFill>
                  <a:srgbClr val="3333CC"/>
                </a:solidFill>
                <a:latin typeface="Arial Black" panose="020B0A04020102020204" pitchFamily="34" charset="0"/>
              </a:rPr>
              <a:t>The ISO/OSI model</a:t>
            </a:r>
            <a:endParaRPr lang="en-US" sz="2800" b="1" dirty="0" smtClean="0">
              <a:solidFill>
                <a:srgbClr val="3333CC"/>
              </a:solidFill>
              <a:latin typeface="Arial Black" panose="020B0A04020102020204" pitchFamily="34" charset="0"/>
            </a:endParaRPr>
          </a:p>
          <a:p>
            <a:r>
              <a:rPr lang="en-US" sz="2800" b="1" dirty="0" smtClean="0">
                <a:solidFill>
                  <a:srgbClr val="3333CC"/>
                </a:solidFill>
                <a:latin typeface="Arial Black" panose="020B0A04020102020204" pitchFamily="34" charset="0"/>
              </a:rPr>
              <a:t>Local </a:t>
            </a:r>
            <a:r>
              <a:rPr lang="en-US" sz="2800" b="1" dirty="0">
                <a:solidFill>
                  <a:srgbClr val="3333CC"/>
                </a:solidFill>
                <a:latin typeface="Arial Black" panose="020B0A04020102020204" pitchFamily="34" charset="0"/>
              </a:rPr>
              <a:t>Area Networks (LANs)</a:t>
            </a:r>
          </a:p>
          <a:p>
            <a:r>
              <a:rPr lang="en-US" sz="2800" b="1" dirty="0">
                <a:solidFill>
                  <a:srgbClr val="3333CC"/>
                </a:solidFill>
                <a:latin typeface="Arial Black" panose="020B0A04020102020204" pitchFamily="34" charset="0"/>
              </a:rPr>
              <a:t>Wide Area Networks (WANs)</a:t>
            </a:r>
          </a:p>
          <a:p>
            <a:r>
              <a:rPr lang="en-US" sz="2800" b="1" dirty="0">
                <a:solidFill>
                  <a:srgbClr val="3333CC"/>
                </a:solidFill>
                <a:latin typeface="Arial Black" panose="020B0A04020102020204" pitchFamily="34" charset="0"/>
              </a:rPr>
              <a:t>Wireless LAN (</a:t>
            </a:r>
            <a:r>
              <a:rPr lang="en-US" sz="2800" b="1" dirty="0" err="1">
                <a:solidFill>
                  <a:srgbClr val="3333CC"/>
                </a:solidFill>
                <a:latin typeface="Arial Black" panose="020B0A04020102020204" pitchFamily="34" charset="0"/>
              </a:rPr>
              <a:t>WiFi</a:t>
            </a:r>
            <a:r>
              <a:rPr lang="en-US" sz="2800" b="1" dirty="0">
                <a:solidFill>
                  <a:srgbClr val="3333CC"/>
                </a:solidFill>
                <a:latin typeface="Arial Black" panose="020B0A04020102020204" pitchFamily="34" charset="0"/>
              </a:rPr>
              <a:t>)</a:t>
            </a:r>
          </a:p>
          <a:p>
            <a:r>
              <a:rPr lang="en-US" sz="2800" b="1" dirty="0">
                <a:solidFill>
                  <a:srgbClr val="3333CC"/>
                </a:solidFill>
                <a:latin typeface="Arial Black" panose="020B0A04020102020204" pitchFamily="34" charset="0"/>
              </a:rPr>
              <a:t>Cellular data networks</a:t>
            </a:r>
          </a:p>
          <a:p>
            <a:r>
              <a:rPr lang="en-US" sz="2800" b="1" dirty="0">
                <a:solidFill>
                  <a:srgbClr val="3333CC"/>
                </a:solidFill>
                <a:latin typeface="Arial Black" panose="020B0A04020102020204" pitchFamily="34" charset="0"/>
              </a:rPr>
              <a:t>TCP/IP and the OSI model</a:t>
            </a:r>
          </a:p>
          <a:p>
            <a:r>
              <a:rPr lang="en-US" sz="2800" b="1" dirty="0">
                <a:solidFill>
                  <a:srgbClr val="3333CC"/>
                </a:solidFill>
                <a:latin typeface="Arial Black" panose="020B0A04020102020204" pitchFamily="34" charset="0"/>
              </a:rPr>
              <a:t>The Rise and Fall of the Internet</a:t>
            </a:r>
          </a:p>
          <a:p>
            <a:endParaRPr lang="en-US" sz="3600" b="1" dirty="0">
              <a:solidFill>
                <a:srgbClr val="3333CC"/>
              </a:solidFill>
              <a:latin typeface="Arial Black" panose="020B0A04020102020204" pitchFamily="34" charset="0"/>
            </a:endParaRPr>
          </a:p>
        </p:txBody>
      </p:sp>
      <p:sp>
        <p:nvSpPr>
          <p:cNvPr id="4" name="Rectangle 3"/>
          <p:cNvSpPr/>
          <p:nvPr/>
        </p:nvSpPr>
        <p:spPr>
          <a:xfrm>
            <a:off x="0" y="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500" y="152400"/>
            <a:ext cx="8915400" cy="685800"/>
          </a:xfrm>
          <a:solidFill>
            <a:srgbClr val="FFFFFF">
              <a:alpha val="50196"/>
            </a:srgbClr>
          </a:solidFill>
        </p:spPr>
        <p:txBody>
          <a:bodyPr/>
          <a:lstStyle/>
          <a:p>
            <a:r>
              <a:rPr lang="en-US" sz="3200" dirty="0" smtClean="0">
                <a:solidFill>
                  <a:srgbClr val="3333CC"/>
                </a:solidFill>
              </a:rPr>
              <a:t>History of </a:t>
            </a:r>
            <a:r>
              <a:rPr lang="en-US" sz="3200" dirty="0" smtClean="0">
                <a:solidFill>
                  <a:srgbClr val="3333CC"/>
                </a:solidFill>
              </a:rPr>
              <a:t>Telecommunications Part 2</a:t>
            </a:r>
            <a:endParaRPr lang="en-US" sz="3200" dirty="0">
              <a:solidFill>
                <a:srgbClr val="3333CC"/>
              </a:solidFill>
            </a:endParaRPr>
          </a:p>
        </p:txBody>
      </p:sp>
    </p:spTree>
    <p:extLst>
      <p:ext uri="{BB962C8B-B14F-4D97-AF65-F5344CB8AC3E}">
        <p14:creationId xmlns:p14="http://schemas.microsoft.com/office/powerpoint/2010/main" val="29452625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OSI/ISO Layered Network Model</a:t>
            </a:r>
            <a:endParaRPr lang="en-US" sz="2800" dirty="0"/>
          </a:p>
        </p:txBody>
      </p:sp>
      <p:sp>
        <p:nvSpPr>
          <p:cNvPr id="3" name="Content Placeholder 2"/>
          <p:cNvSpPr>
            <a:spLocks noGrp="1"/>
          </p:cNvSpPr>
          <p:nvPr>
            <p:ph idx="1"/>
          </p:nvPr>
        </p:nvSpPr>
        <p:spPr>
          <a:xfrm>
            <a:off x="457199" y="914400"/>
            <a:ext cx="8379279" cy="2057400"/>
          </a:xfrm>
        </p:spPr>
        <p:txBody>
          <a:bodyPr>
            <a:normAutofit fontScale="40000" lnSpcReduction="20000"/>
          </a:bodyPr>
          <a:lstStyle/>
          <a:p>
            <a:r>
              <a:rPr lang="en-US" dirty="0"/>
              <a:t>In a </a:t>
            </a:r>
            <a:r>
              <a:rPr lang="en-US" dirty="0" err="1"/>
              <a:t>Quora</a:t>
            </a:r>
            <a:r>
              <a:rPr lang="en-US" dirty="0"/>
              <a:t> post asking about the purpose of the OSI model, </a:t>
            </a:r>
            <a:r>
              <a:rPr lang="en-US" dirty="0" err="1"/>
              <a:t>Vikram</a:t>
            </a:r>
            <a:r>
              <a:rPr lang="en-US" dirty="0"/>
              <a:t> Kumar answered this way:</a:t>
            </a:r>
          </a:p>
          <a:p>
            <a:r>
              <a:rPr lang="en-US" dirty="0"/>
              <a:t>“The purpose of the OSI reference model is to guide vendors and developers so the digital communication products and software programs they create will interoperate, and to facilitate clear comparisons among communications tools.”</a:t>
            </a:r>
          </a:p>
          <a:p>
            <a:r>
              <a:rPr lang="en-US" dirty="0"/>
              <a:t>While some people may argue that the OSI model is obsolete (due to its conceptual nature) and less important than the four layers of the TCP/IP model, Kumar says that “it is difficult to read about networking technology today without seeing references to the OSI model and its layers, because the model’s structure helps to frame discussions of protocols and contrast various technologies.”</a:t>
            </a:r>
          </a:p>
          <a:p>
            <a:r>
              <a:rPr lang="en-US" dirty="0"/>
              <a:t>If you can understand the OSI model and its layers, you can also then understand which protocols and devices can interoperate with each other when new technologies are developed and </a:t>
            </a:r>
            <a:r>
              <a:rPr lang="en-US" dirty="0" smtClean="0"/>
              <a:t>explained.</a:t>
            </a:r>
          </a:p>
          <a:p>
            <a:pPr marL="0" indent="0" algn="r">
              <a:buNone/>
            </a:pPr>
            <a:r>
              <a:rPr lang="en-US" sz="2500" dirty="0" smtClean="0"/>
              <a:t>Source: Network World</a:t>
            </a:r>
            <a:endParaRPr lang="en-US" dirty="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56" y="5268410"/>
            <a:ext cx="8257886" cy="151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900" y="2771775"/>
            <a:ext cx="27485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2771775"/>
            <a:ext cx="3168001"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270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400" dirty="0" smtClean="0"/>
              <a:t>Sidebar: Application Programming Interface</a:t>
            </a:r>
            <a:endParaRPr lang="en-US" sz="2400" dirty="0"/>
          </a:p>
        </p:txBody>
      </p:sp>
      <p:sp>
        <p:nvSpPr>
          <p:cNvPr id="3" name="Content Placeholder 2"/>
          <p:cNvSpPr>
            <a:spLocks noGrp="1"/>
          </p:cNvSpPr>
          <p:nvPr>
            <p:ph idx="1"/>
          </p:nvPr>
        </p:nvSpPr>
        <p:spPr>
          <a:xfrm>
            <a:off x="457199" y="914400"/>
            <a:ext cx="8379279" cy="2057400"/>
          </a:xfrm>
        </p:spPr>
        <p:txBody>
          <a:bodyPr>
            <a:normAutofit fontScale="62500" lnSpcReduction="20000"/>
          </a:bodyPr>
          <a:lstStyle/>
          <a:p>
            <a:r>
              <a:rPr lang="en-US" dirty="0" smtClean="0"/>
              <a:t>Paul’s definition: Set of formal data exchange protocols which define how one software program talks to another software program</a:t>
            </a:r>
            <a:endParaRPr lang="en-US" dirty="0"/>
          </a:p>
          <a:p>
            <a:r>
              <a:rPr lang="en-US" dirty="0" smtClean="0"/>
              <a:t>API’s “abstract” the use of the software offering the API, allowing the internal operation of the software to remain hidden– that is, knowledge of the internals is not required to use the software</a:t>
            </a:r>
          </a:p>
          <a:p>
            <a:r>
              <a:rPr lang="en-US" dirty="0" smtClean="0"/>
              <a:t>The concept of the API, when extended to computer-to-computer communication, results in the ISO/OSI layer model</a:t>
            </a:r>
            <a:endParaRPr lang="en-US" dirty="0" smtClean="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PI testing tutorial: a complete guide for beginner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97" y="3009899"/>
            <a:ext cx="6088134"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3009899"/>
            <a:ext cx="2438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7466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400" dirty="0" smtClean="0"/>
              <a:t>ISO/OSI vs T</a:t>
            </a:r>
            <a:r>
              <a:rPr lang="en-US" sz="2400" dirty="0" smtClean="0"/>
              <a:t>he TCP/IP Model</a:t>
            </a:r>
            <a:endParaRPr lang="en-US" sz="2400" dirty="0"/>
          </a:p>
        </p:txBody>
      </p:sp>
      <p:sp>
        <p:nvSpPr>
          <p:cNvPr id="3" name="Content Placeholder 2"/>
          <p:cNvSpPr>
            <a:spLocks noGrp="1"/>
          </p:cNvSpPr>
          <p:nvPr>
            <p:ph idx="1"/>
          </p:nvPr>
        </p:nvSpPr>
        <p:spPr>
          <a:xfrm>
            <a:off x="221519" y="838200"/>
            <a:ext cx="8465281" cy="2057400"/>
          </a:xfrm>
        </p:spPr>
        <p:txBody>
          <a:bodyPr>
            <a:normAutofit fontScale="62500" lnSpcReduction="20000"/>
          </a:bodyPr>
          <a:lstStyle/>
          <a:p>
            <a:r>
              <a:rPr lang="en-US" dirty="0" smtClean="0"/>
              <a:t>TCP/IP is the data </a:t>
            </a:r>
            <a:r>
              <a:rPr lang="en-US" dirty="0" smtClean="0"/>
              <a:t>inter</a:t>
            </a:r>
            <a:r>
              <a:rPr lang="en-US" dirty="0" smtClean="0"/>
              <a:t>change protocol used by the Internet for computer-to-computer (host-to-host) communications</a:t>
            </a:r>
            <a:endParaRPr lang="en-US" dirty="0"/>
          </a:p>
          <a:p>
            <a:r>
              <a:rPr lang="en-US" dirty="0" smtClean="0"/>
              <a:t>It only loosely follows the formal OSI/ISO reference model</a:t>
            </a:r>
          </a:p>
          <a:p>
            <a:r>
              <a:rPr lang="en-US" dirty="0" smtClean="0"/>
              <a:t>Many consider TCP/IP to be a separate model, but this is not entirely true</a:t>
            </a:r>
          </a:p>
          <a:p>
            <a:r>
              <a:rPr lang="en-US" dirty="0" smtClean="0"/>
              <a:t>We will not be studying TCP/IP in depth, but it is important to know that it exists and is the underlying protocol used in all web </a:t>
            </a:r>
            <a:r>
              <a:rPr lang="en-US" dirty="0" err="1" smtClean="0"/>
              <a:t>comms</a:t>
            </a:r>
            <a:endParaRPr lang="en-US" dirty="0" smtClean="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PI testing tutorial: a complete guide for beginner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19" y="3041651"/>
            <a:ext cx="3817585"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041651"/>
            <a:ext cx="4966931"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txBox="1">
            <a:spLocks/>
          </p:cNvSpPr>
          <p:nvPr/>
        </p:nvSpPr>
        <p:spPr>
          <a:xfrm>
            <a:off x="612774"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Accurate</a:t>
            </a:r>
            <a:endParaRPr lang="en-US" sz="2400" dirty="0"/>
          </a:p>
        </p:txBody>
      </p:sp>
      <p:sp>
        <p:nvSpPr>
          <p:cNvPr id="14" name="Title 1"/>
          <p:cNvSpPr txBox="1">
            <a:spLocks/>
          </p:cNvSpPr>
          <p:nvPr/>
        </p:nvSpPr>
        <p:spPr>
          <a:xfrm>
            <a:off x="5037752"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Inaccurate</a:t>
            </a:r>
            <a:endParaRPr lang="en-US" sz="2400" dirty="0"/>
          </a:p>
        </p:txBody>
      </p:sp>
    </p:spTree>
    <p:extLst>
      <p:ext uri="{BB962C8B-B14F-4D97-AF65-F5344CB8AC3E}">
        <p14:creationId xmlns:p14="http://schemas.microsoft.com/office/powerpoint/2010/main" val="5043333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Formal End of </a:t>
            </a:r>
            <a:r>
              <a:rPr lang="en-US" sz="3200" dirty="0" smtClean="0"/>
              <a:t>Lesson 6</a:t>
            </a:r>
            <a:endParaRPr lang="en-US" sz="3200" dirty="0"/>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marL="0" indent="0">
              <a:buNone/>
            </a:pPr>
            <a:r>
              <a:rPr lang="en-US" b="1" dirty="0" smtClean="0"/>
              <a:t>In next week’s exciting episode</a:t>
            </a:r>
          </a:p>
          <a:p>
            <a:r>
              <a:rPr lang="en-US" sz="2000" b="1" dirty="0"/>
              <a:t>Resistors [DMM usage #2]</a:t>
            </a:r>
          </a:p>
          <a:p>
            <a:r>
              <a:rPr lang="en-US" sz="2000" b="1" dirty="0" smtClean="0"/>
              <a:t>Diodes </a:t>
            </a:r>
            <a:r>
              <a:rPr lang="en-US" sz="2000" b="1" dirty="0"/>
              <a:t>and LED’s [DMM usage #3]</a:t>
            </a:r>
          </a:p>
          <a:p>
            <a:r>
              <a:rPr lang="en-US" sz="2000" b="1" dirty="0" smtClean="0"/>
              <a:t>Powering </a:t>
            </a:r>
            <a:r>
              <a:rPr lang="en-US" sz="2000" b="1" dirty="0"/>
              <a:t>LEDs and dropping resistors</a:t>
            </a:r>
          </a:p>
          <a:p>
            <a:r>
              <a:rPr lang="en-US" sz="2000" b="1" dirty="0" smtClean="0"/>
              <a:t>Capacitors</a:t>
            </a:r>
            <a:r>
              <a:rPr lang="en-US" sz="2000" b="1" dirty="0"/>
              <a:t>: Electrolytic (polarized) vs non-electrolytic (non-polarized)</a:t>
            </a:r>
          </a:p>
          <a:p>
            <a:r>
              <a:rPr lang="en-US" sz="2000" b="1" dirty="0" smtClean="0"/>
              <a:t>Simplified </a:t>
            </a:r>
            <a:r>
              <a:rPr lang="en-US" sz="2000" b="1" dirty="0"/>
              <a:t>transistor operation</a:t>
            </a:r>
          </a:p>
          <a:p>
            <a:r>
              <a:rPr lang="en-US" sz="2000" b="1" dirty="0" smtClean="0"/>
              <a:t>Connecting </a:t>
            </a:r>
            <a:r>
              <a:rPr lang="en-US" sz="2000" b="1" dirty="0"/>
              <a:t>an LED to a microcontroller [Class Sketch#1]</a:t>
            </a:r>
          </a:p>
          <a:p>
            <a:r>
              <a:rPr lang="en-US" sz="2000" b="1" dirty="0" smtClean="0"/>
              <a:t>Connecting </a:t>
            </a:r>
            <a:r>
              <a:rPr lang="en-US" sz="2000" b="1" dirty="0"/>
              <a:t>a transistor to a microcontroller [Class Sketch #2]</a:t>
            </a:r>
          </a:p>
          <a:p>
            <a:r>
              <a:rPr lang="en-US" sz="2000" b="1" dirty="0" smtClean="0"/>
              <a:t>History </a:t>
            </a:r>
            <a:r>
              <a:rPr lang="en-US" sz="2000" b="1" dirty="0"/>
              <a:t>of Telecommunications and Networking – Part 3</a:t>
            </a:r>
          </a:p>
          <a:p>
            <a:r>
              <a:rPr lang="en-US" sz="2400" b="1" dirty="0" smtClean="0"/>
              <a:t>History </a:t>
            </a:r>
            <a:r>
              <a:rPr lang="en-US" sz="2400" b="1" dirty="0" smtClean="0"/>
              <a:t>of Telecommunications – Part 2</a:t>
            </a:r>
          </a:p>
          <a:p>
            <a:pPr lvl="1"/>
            <a:r>
              <a:rPr lang="en-US" sz="1600" b="1" dirty="0" smtClean="0"/>
              <a:t>Local </a:t>
            </a:r>
            <a:r>
              <a:rPr lang="en-US" sz="1600" b="1" dirty="0"/>
              <a:t>Area Networks (LANs)</a:t>
            </a:r>
          </a:p>
          <a:p>
            <a:pPr lvl="1"/>
            <a:r>
              <a:rPr lang="en-US" sz="1600" b="1" dirty="0"/>
              <a:t>Wide Area Networks (WANs)</a:t>
            </a:r>
          </a:p>
          <a:p>
            <a:pPr lvl="1"/>
            <a:r>
              <a:rPr lang="en-US" sz="1600" b="1" dirty="0"/>
              <a:t>Wireless LAN (</a:t>
            </a:r>
            <a:r>
              <a:rPr lang="en-US" sz="1600" b="1" dirty="0" err="1"/>
              <a:t>WiFi</a:t>
            </a:r>
            <a:r>
              <a:rPr lang="en-US" sz="1600" b="1" dirty="0"/>
              <a:t>)</a:t>
            </a:r>
          </a:p>
          <a:p>
            <a:pPr lvl="1"/>
            <a:r>
              <a:rPr lang="en-US" sz="1600" b="1" dirty="0"/>
              <a:t>Cellular data </a:t>
            </a:r>
            <a:r>
              <a:rPr lang="en-US" sz="1600" b="1" dirty="0" smtClean="0"/>
              <a:t>networks</a:t>
            </a:r>
          </a:p>
          <a:p>
            <a:pPr lvl="1"/>
            <a:r>
              <a:rPr lang="en-US" sz="1600" b="1" dirty="0" smtClean="0"/>
              <a:t>TCP/IP and the OSI model</a:t>
            </a:r>
          </a:p>
          <a:p>
            <a:pPr lvl="1"/>
            <a:r>
              <a:rPr lang="en-US" sz="1600" b="1" dirty="0" smtClean="0"/>
              <a:t>The Rise and Fall of the Internet</a:t>
            </a:r>
            <a:endParaRPr lang="en-US" sz="1600" b="1" dirty="0"/>
          </a:p>
        </p:txBody>
      </p:sp>
      <p:sp>
        <p:nvSpPr>
          <p:cNvPr id="4" name="Title 1"/>
          <p:cNvSpPr txBox="1">
            <a:spLocks/>
          </p:cNvSpPr>
          <p:nvPr/>
        </p:nvSpPr>
        <p:spPr>
          <a:xfrm>
            <a:off x="609600" y="5867400"/>
            <a:ext cx="8229600"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i="1" dirty="0" smtClean="0">
                <a:solidFill>
                  <a:srgbClr val="FFFF00"/>
                </a:solidFill>
              </a:rPr>
              <a:t>Don’t forget to return your USB drives!</a:t>
            </a:r>
            <a:endParaRPr lang="en-US" sz="2800" i="1" dirty="0">
              <a:solidFill>
                <a:srgbClr val="FFFF00"/>
              </a:solidFill>
            </a:endParaRPr>
          </a:p>
        </p:txBody>
      </p:sp>
    </p:spTree>
    <p:extLst>
      <p:ext uri="{BB962C8B-B14F-4D97-AF65-F5344CB8AC3E}">
        <p14:creationId xmlns:p14="http://schemas.microsoft.com/office/powerpoint/2010/main" val="3094806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533400"/>
            <a:ext cx="4267200" cy="6172200"/>
          </a:xfrm>
        </p:spPr>
        <p:txBody>
          <a:bodyPr>
            <a:noAutofit/>
          </a:bodyPr>
          <a:lstStyle/>
          <a:p>
            <a:pPr marL="0" indent="0">
              <a:buNone/>
            </a:pPr>
            <a:r>
              <a:rPr lang="en-US" sz="900" b="1" dirty="0" smtClean="0"/>
              <a:t>Lesson 1 – Intro and Setup </a:t>
            </a:r>
          </a:p>
          <a:p>
            <a:pPr marL="0" indent="0">
              <a:buNone/>
            </a:pPr>
            <a:r>
              <a:rPr lang="en-US" sz="900" b="1" dirty="0" smtClean="0"/>
              <a:t>[may require 2 classes]</a:t>
            </a:r>
          </a:p>
          <a:p>
            <a:pPr marL="0" indent="0">
              <a:buNone/>
            </a:pPr>
            <a:r>
              <a:rPr lang="en-US" sz="900" b="1" dirty="0" smtClean="0"/>
              <a:t>•    Introduction to class format</a:t>
            </a:r>
          </a:p>
          <a:p>
            <a:pPr marL="0" indent="0">
              <a:buNone/>
            </a:pPr>
            <a:r>
              <a:rPr lang="en-US" sz="900" b="1" dirty="0" smtClean="0"/>
              <a:t>•    Overview of lesson plan</a:t>
            </a:r>
          </a:p>
          <a:p>
            <a:pPr marL="0" indent="0">
              <a:buNone/>
            </a:pPr>
            <a:r>
              <a:rPr lang="en-US" sz="900" b="1" dirty="0" smtClean="0"/>
              <a:t>•    Presentation format (monitor, camera, screen, whiteboard)</a:t>
            </a:r>
          </a:p>
          <a:p>
            <a:pPr marL="0" indent="0">
              <a:buNone/>
            </a:pPr>
            <a:r>
              <a:rPr lang="en-US" sz="900" b="1" dirty="0" smtClean="0"/>
              <a:t>•    Inventory of Arduino kits</a:t>
            </a:r>
          </a:p>
          <a:p>
            <a:pPr marL="0" indent="0">
              <a:buNone/>
            </a:pPr>
            <a:r>
              <a:rPr lang="en-US" sz="900" b="1" dirty="0" smtClean="0"/>
              <a:t>•    Inventory of USB drives</a:t>
            </a:r>
          </a:p>
          <a:p>
            <a:pPr marL="0" indent="0">
              <a:buNone/>
            </a:pPr>
            <a:r>
              <a:rPr lang="en-US" sz="900" b="1" dirty="0"/>
              <a:t>•    Installation of ESP32 serial port drivers (Windows only)</a:t>
            </a:r>
          </a:p>
          <a:p>
            <a:pPr marL="0" indent="0">
              <a:buNone/>
            </a:pPr>
            <a:r>
              <a:rPr lang="en-US" sz="900" b="1" dirty="0" smtClean="0"/>
              <a:t>•    Installation of Arduino software</a:t>
            </a:r>
          </a:p>
          <a:p>
            <a:pPr marL="0" indent="0">
              <a:buNone/>
            </a:pPr>
            <a:r>
              <a:rPr lang="en-US" sz="900" b="1" dirty="0"/>
              <a:t>•    </a:t>
            </a:r>
            <a:r>
              <a:rPr lang="en-US" sz="900" b="1" dirty="0" smtClean="0"/>
              <a:t>History of Computing</a:t>
            </a:r>
          </a:p>
          <a:p>
            <a:pPr marL="0" indent="0">
              <a:buNone/>
            </a:pPr>
            <a:r>
              <a:rPr lang="en-US" sz="900" b="1" dirty="0" smtClean="0"/>
              <a:t>Lesson 2 and 3 – Laptop operation review</a:t>
            </a:r>
          </a:p>
          <a:p>
            <a:pPr marL="0" indent="0">
              <a:buNone/>
            </a:pPr>
            <a:r>
              <a:rPr lang="en-US" sz="900" b="1" dirty="0" smtClean="0"/>
              <a:t>•    Control panel/Settings location</a:t>
            </a:r>
          </a:p>
          <a:p>
            <a:pPr marL="0" indent="0">
              <a:buNone/>
            </a:pPr>
            <a:r>
              <a:rPr lang="en-US" sz="900" b="1" dirty="0" smtClean="0"/>
              <a:t>•    Home directories and folder hierarchy</a:t>
            </a:r>
          </a:p>
          <a:p>
            <a:pPr marL="0" indent="0">
              <a:buNone/>
            </a:pPr>
            <a:r>
              <a:rPr lang="en-US" sz="900" b="1" dirty="0" smtClean="0"/>
              <a:t>•    Arduino file locations</a:t>
            </a:r>
          </a:p>
          <a:p>
            <a:pPr marL="0" indent="0">
              <a:buNone/>
            </a:pPr>
            <a:r>
              <a:rPr lang="en-US" sz="900" b="1" dirty="0" smtClean="0"/>
              <a:t>•    Search functions</a:t>
            </a:r>
          </a:p>
          <a:p>
            <a:pPr marL="0" indent="0">
              <a:buNone/>
            </a:pPr>
            <a:r>
              <a:rPr lang="en-US" sz="900" b="1" dirty="0" smtClean="0"/>
              <a:t>•    Open questions and issues</a:t>
            </a:r>
          </a:p>
          <a:p>
            <a:pPr marL="0" indent="0">
              <a:buNone/>
            </a:pPr>
            <a:r>
              <a:rPr lang="en-US" sz="900" b="1" dirty="0" smtClean="0"/>
              <a:t>•    History of Computing redux</a:t>
            </a:r>
          </a:p>
          <a:p>
            <a:pPr marL="0" indent="0">
              <a:buNone/>
            </a:pPr>
            <a:r>
              <a:rPr lang="en-US" sz="900" b="1" dirty="0" smtClean="0"/>
              <a:t>Lesson 4 and 5 – IDE essentials</a:t>
            </a:r>
          </a:p>
          <a:p>
            <a:pPr marL="0" indent="0">
              <a:buNone/>
            </a:pPr>
            <a:r>
              <a:rPr lang="en-US" sz="900" b="1" dirty="0"/>
              <a:t>•    </a:t>
            </a:r>
            <a:r>
              <a:rPr lang="en-US" sz="900" b="1" dirty="0" smtClean="0"/>
              <a:t>The boards manager</a:t>
            </a:r>
            <a:endParaRPr lang="en-US" sz="900" b="1" dirty="0"/>
          </a:p>
          <a:p>
            <a:pPr marL="0" indent="0">
              <a:buNone/>
            </a:pPr>
            <a:r>
              <a:rPr lang="en-US" sz="900" b="1" dirty="0" smtClean="0"/>
              <a:t>•    Setting board type</a:t>
            </a:r>
          </a:p>
          <a:p>
            <a:pPr marL="0" indent="0">
              <a:buNone/>
            </a:pPr>
            <a:r>
              <a:rPr lang="en-US" sz="900" b="1" dirty="0"/>
              <a:t>•    </a:t>
            </a:r>
            <a:r>
              <a:rPr lang="en-US" sz="900" b="1" dirty="0" smtClean="0"/>
              <a:t>Installing Libraries</a:t>
            </a:r>
            <a:endParaRPr lang="en-US" sz="900" b="1" dirty="0"/>
          </a:p>
          <a:p>
            <a:pPr marL="0" indent="0">
              <a:buNone/>
            </a:pPr>
            <a:r>
              <a:rPr lang="en-US" sz="900" b="1" dirty="0" smtClean="0"/>
              <a:t>•    Loading example sketches</a:t>
            </a:r>
          </a:p>
          <a:p>
            <a:pPr marL="0" indent="0">
              <a:buNone/>
            </a:pPr>
            <a:r>
              <a:rPr lang="en-US" sz="900" b="1" dirty="0" smtClean="0"/>
              <a:t>•    Finding and selecting the Arduino USB port</a:t>
            </a:r>
          </a:p>
          <a:p>
            <a:pPr marL="0" indent="0">
              <a:buNone/>
            </a:pPr>
            <a:r>
              <a:rPr lang="en-US" sz="900" b="1" dirty="0" smtClean="0"/>
              <a:t>•    Uploading a sketch to the microcontroller [Example Sketch#1]</a:t>
            </a:r>
          </a:p>
          <a:p>
            <a:pPr marL="0" indent="0">
              <a:buNone/>
            </a:pPr>
            <a:r>
              <a:rPr lang="en-US" sz="900" b="1" dirty="0" smtClean="0"/>
              <a:t>•    Basic Arduino sketch (program) structure</a:t>
            </a:r>
          </a:p>
          <a:p>
            <a:pPr marL="0" indent="0">
              <a:buNone/>
            </a:pPr>
            <a:r>
              <a:rPr lang="en-US" sz="900" b="1" dirty="0"/>
              <a:t>•    </a:t>
            </a:r>
            <a:r>
              <a:rPr lang="en-US" sz="900" b="1" dirty="0" smtClean="0"/>
              <a:t>Uploading your own sketch [Example Sketch #2]</a:t>
            </a:r>
            <a:endParaRPr lang="en-US" sz="900" b="1" dirty="0"/>
          </a:p>
          <a:p>
            <a:pPr marL="0" indent="0">
              <a:buNone/>
            </a:pPr>
            <a:r>
              <a:rPr lang="en-US" sz="900" b="1" dirty="0" smtClean="0"/>
              <a:t>•    History </a:t>
            </a:r>
            <a:r>
              <a:rPr lang="en-US" sz="900" b="1" dirty="0"/>
              <a:t>of Telecommunications and </a:t>
            </a:r>
            <a:r>
              <a:rPr lang="en-US" sz="900" b="1" dirty="0" smtClean="0"/>
              <a:t>Networking – Part 1</a:t>
            </a:r>
          </a:p>
          <a:p>
            <a:pPr marL="0" indent="0">
              <a:buNone/>
            </a:pPr>
            <a:r>
              <a:rPr lang="en-US" sz="900" b="1" dirty="0" smtClean="0"/>
              <a:t>Lesson 6 – DC Electricity Basics and DMM Intro</a:t>
            </a:r>
          </a:p>
          <a:p>
            <a:pPr marL="0" indent="0">
              <a:buNone/>
            </a:pPr>
            <a:r>
              <a:rPr lang="en-US" sz="900" b="1" dirty="0" smtClean="0"/>
              <a:t>•    Quick review: DC vs AC electric currents</a:t>
            </a:r>
          </a:p>
          <a:p>
            <a:pPr marL="0" indent="0">
              <a:buNone/>
            </a:pPr>
            <a:r>
              <a:rPr lang="en-US" sz="900" b="1" dirty="0" smtClean="0"/>
              <a:t>•    DC current operation</a:t>
            </a:r>
          </a:p>
          <a:p>
            <a:pPr marL="0" indent="0">
              <a:buNone/>
            </a:pPr>
            <a:r>
              <a:rPr lang="en-US" sz="900" b="1" dirty="0" smtClean="0"/>
              <a:t>•    Voltage vs Amperage (current)</a:t>
            </a:r>
          </a:p>
          <a:p>
            <a:pPr marL="0" indent="0">
              <a:buNone/>
            </a:pPr>
            <a:r>
              <a:rPr lang="en-US" sz="900" b="1" dirty="0" smtClean="0"/>
              <a:t>•    </a:t>
            </a:r>
            <a:r>
              <a:rPr lang="en-US" sz="900" b="1" dirty="0"/>
              <a:t>Ohm’s Law</a:t>
            </a:r>
          </a:p>
          <a:p>
            <a:pPr marL="0" indent="0">
              <a:buNone/>
            </a:pPr>
            <a:r>
              <a:rPr lang="en-US" sz="900" b="1" dirty="0" smtClean="0"/>
              <a:t>•    </a:t>
            </a:r>
            <a:r>
              <a:rPr lang="en-US" sz="900" b="1" dirty="0" smtClean="0"/>
              <a:t>Series vs parallel circuits</a:t>
            </a:r>
          </a:p>
          <a:p>
            <a:pPr marL="0" indent="0">
              <a:buNone/>
            </a:pPr>
            <a:r>
              <a:rPr lang="en-US" sz="900" b="1" dirty="0"/>
              <a:t>•    Introduction to basic DMM functions and usage</a:t>
            </a:r>
          </a:p>
          <a:p>
            <a:pPr marL="0" indent="0">
              <a:buNone/>
            </a:pPr>
            <a:r>
              <a:rPr lang="en-US" sz="900" b="1" dirty="0"/>
              <a:t>•    </a:t>
            </a:r>
            <a:r>
              <a:rPr lang="en-US" sz="900" b="1" dirty="0" smtClean="0"/>
              <a:t>Measuring voltage [DMM usage #1]</a:t>
            </a:r>
            <a:endParaRPr lang="en-US" sz="900" b="1" dirty="0"/>
          </a:p>
          <a:p>
            <a:pPr marL="0" indent="0">
              <a:buNone/>
            </a:pPr>
            <a:r>
              <a:rPr lang="en-US" sz="900" b="1" dirty="0" smtClean="0"/>
              <a:t>•    </a:t>
            </a:r>
            <a:r>
              <a:rPr lang="en-US" sz="900" b="1" dirty="0"/>
              <a:t>History of Telecommunications and Networking </a:t>
            </a:r>
            <a:r>
              <a:rPr lang="en-US" sz="900" b="1" dirty="0" smtClean="0"/>
              <a:t>– Part 2</a:t>
            </a:r>
          </a:p>
        </p:txBody>
      </p:sp>
      <p:sp>
        <p:nvSpPr>
          <p:cNvPr id="4" name="Content Placeholder 3"/>
          <p:cNvSpPr>
            <a:spLocks noGrp="1"/>
          </p:cNvSpPr>
          <p:nvPr>
            <p:ph sz="half" idx="2"/>
          </p:nvPr>
        </p:nvSpPr>
        <p:spPr>
          <a:xfrm>
            <a:off x="4191000" y="504825"/>
            <a:ext cx="4495800" cy="5867400"/>
          </a:xfrm>
        </p:spPr>
        <p:txBody>
          <a:bodyPr>
            <a:noAutofit/>
          </a:bodyPr>
          <a:lstStyle/>
          <a:p>
            <a:pPr marL="0" indent="0">
              <a:buNone/>
            </a:pPr>
            <a:r>
              <a:rPr lang="en-US" sz="900" b="1" dirty="0"/>
              <a:t>Lesson </a:t>
            </a:r>
            <a:r>
              <a:rPr lang="en-US" sz="900" b="1" dirty="0" smtClean="0"/>
              <a:t>7 </a:t>
            </a:r>
            <a:r>
              <a:rPr lang="en-US" sz="900" b="1" dirty="0"/>
              <a:t>– Elementary Components</a:t>
            </a:r>
          </a:p>
          <a:p>
            <a:pPr marL="0" indent="0">
              <a:buNone/>
            </a:pPr>
            <a:r>
              <a:rPr lang="en-US" sz="900" b="1" dirty="0"/>
              <a:t>•    </a:t>
            </a:r>
            <a:r>
              <a:rPr lang="en-US" sz="900" b="1" dirty="0" smtClean="0"/>
              <a:t>Resistors [DMM usage </a:t>
            </a:r>
            <a:r>
              <a:rPr lang="en-US" sz="900" b="1" dirty="0" smtClean="0"/>
              <a:t>#2]</a:t>
            </a:r>
            <a:endParaRPr lang="en-US" sz="900" b="1" dirty="0"/>
          </a:p>
          <a:p>
            <a:pPr marL="0" indent="0">
              <a:buNone/>
            </a:pPr>
            <a:r>
              <a:rPr lang="en-US" sz="900" b="1" dirty="0"/>
              <a:t>•    Diodes and </a:t>
            </a:r>
            <a:r>
              <a:rPr lang="en-US" sz="900" b="1" dirty="0" smtClean="0"/>
              <a:t>LED’s [DMM usage #3]</a:t>
            </a:r>
          </a:p>
          <a:p>
            <a:pPr marL="0" indent="0">
              <a:buNone/>
            </a:pPr>
            <a:r>
              <a:rPr lang="en-US" sz="900" b="1" dirty="0" smtClean="0"/>
              <a:t>•    Powering LEDs and dropping resistors</a:t>
            </a:r>
            <a:endParaRPr lang="en-US" sz="900" b="1" dirty="0"/>
          </a:p>
          <a:p>
            <a:pPr marL="0" indent="0">
              <a:buNone/>
            </a:pPr>
            <a:r>
              <a:rPr lang="en-US" sz="900" b="1" dirty="0"/>
              <a:t>•    Capacitors: Electrolytic (polarized) vs non-electrolytic (non-polarized)</a:t>
            </a:r>
          </a:p>
          <a:p>
            <a:pPr marL="0" indent="0">
              <a:buNone/>
            </a:pPr>
            <a:r>
              <a:rPr lang="en-US" sz="900" b="1" dirty="0"/>
              <a:t>•    Simplified transistor </a:t>
            </a:r>
            <a:r>
              <a:rPr lang="en-US" sz="900" b="1" dirty="0" smtClean="0"/>
              <a:t>operation</a:t>
            </a:r>
          </a:p>
          <a:p>
            <a:pPr marL="0" indent="0">
              <a:buNone/>
            </a:pPr>
            <a:r>
              <a:rPr lang="en-US" sz="900" b="1" dirty="0"/>
              <a:t>•    Connecting an LED to a microcontroller [Class Sketch#1</a:t>
            </a:r>
            <a:r>
              <a:rPr lang="en-US" sz="900" b="1" dirty="0" smtClean="0"/>
              <a:t>]</a:t>
            </a:r>
            <a:endParaRPr lang="en-US" sz="900" b="1" dirty="0"/>
          </a:p>
          <a:p>
            <a:pPr marL="0" indent="0">
              <a:buNone/>
            </a:pPr>
            <a:r>
              <a:rPr lang="en-US" sz="900" b="1" dirty="0" smtClean="0"/>
              <a:t>•    Connecting a transistor to a microcontroller [Class Sketch #2</a:t>
            </a:r>
            <a:r>
              <a:rPr lang="en-US" sz="900" b="1" dirty="0" smtClean="0"/>
              <a:t>]</a:t>
            </a:r>
          </a:p>
          <a:p>
            <a:pPr marL="0" indent="0">
              <a:buNone/>
            </a:pPr>
            <a:r>
              <a:rPr lang="en-US" sz="900" b="1" dirty="0"/>
              <a:t>• </a:t>
            </a:r>
            <a:r>
              <a:rPr lang="en-US" sz="900" b="1" dirty="0" smtClean="0"/>
              <a:t>   History </a:t>
            </a:r>
            <a:r>
              <a:rPr lang="en-US" sz="900" b="1" dirty="0"/>
              <a:t>of Telecommunications and Networking – Part 3</a:t>
            </a:r>
            <a:endParaRPr lang="en-US" sz="900" b="1" dirty="0" smtClean="0"/>
          </a:p>
          <a:p>
            <a:pPr marL="0" indent="0">
              <a:buNone/>
            </a:pPr>
            <a:r>
              <a:rPr lang="en-US" sz="900" b="1" dirty="0" smtClean="0"/>
              <a:t>Lesson 8 – ESP32 External power sources [may require 2 classes]</a:t>
            </a:r>
          </a:p>
          <a:p>
            <a:pPr marL="0" indent="0">
              <a:buNone/>
            </a:pPr>
            <a:r>
              <a:rPr lang="en-US" sz="900" b="1" dirty="0" smtClean="0"/>
              <a:t>•    Microcontroller board power requirements</a:t>
            </a:r>
          </a:p>
          <a:p>
            <a:pPr marL="0" indent="0">
              <a:buNone/>
            </a:pPr>
            <a:r>
              <a:rPr lang="en-US" sz="900" b="1" dirty="0" smtClean="0"/>
              <a:t>•    Board power input options</a:t>
            </a:r>
          </a:p>
          <a:p>
            <a:pPr marL="0" indent="0">
              <a:buNone/>
            </a:pPr>
            <a:r>
              <a:rPr lang="en-US" sz="900" b="1" dirty="0" smtClean="0"/>
              <a:t>•    Components with different voltage requirements</a:t>
            </a:r>
          </a:p>
          <a:p>
            <a:pPr marL="0" indent="0">
              <a:buNone/>
            </a:pPr>
            <a:r>
              <a:rPr lang="en-US" sz="900" b="1" dirty="0" smtClean="0"/>
              <a:t>•    External power circuit design</a:t>
            </a:r>
          </a:p>
          <a:p>
            <a:pPr marL="0" indent="0">
              <a:buNone/>
            </a:pPr>
            <a:r>
              <a:rPr lang="en-US" sz="900" b="1" dirty="0" smtClean="0"/>
              <a:t>Lesson 9 – Connecting LED’s to the ESP32 controller board</a:t>
            </a:r>
          </a:p>
          <a:p>
            <a:pPr marL="0" indent="0">
              <a:buNone/>
            </a:pPr>
            <a:r>
              <a:rPr lang="en-US" sz="900" b="1" dirty="0" smtClean="0"/>
              <a:t>•    Microcontroller pinouts and diagrams</a:t>
            </a:r>
          </a:p>
          <a:p>
            <a:pPr marL="0" indent="0">
              <a:buNone/>
            </a:pPr>
            <a:r>
              <a:rPr lang="en-US" sz="900" b="1" dirty="0" smtClean="0"/>
              <a:t>•    Different types of pins</a:t>
            </a:r>
          </a:p>
          <a:p>
            <a:pPr marL="0" indent="0">
              <a:buNone/>
            </a:pPr>
            <a:r>
              <a:rPr lang="en-US" sz="900" b="1" dirty="0" smtClean="0"/>
              <a:t>•    Analog input</a:t>
            </a:r>
          </a:p>
          <a:p>
            <a:pPr marL="0" indent="0">
              <a:buNone/>
            </a:pPr>
            <a:r>
              <a:rPr lang="en-US" sz="900" b="1" dirty="0" smtClean="0"/>
              <a:t>•    Digital Input and digital output</a:t>
            </a:r>
          </a:p>
          <a:p>
            <a:pPr marL="0" indent="0">
              <a:buNone/>
            </a:pPr>
            <a:r>
              <a:rPr lang="en-US" sz="900" b="1" dirty="0" smtClean="0"/>
              <a:t>Lesson 10 – Connecting smart LED strips</a:t>
            </a:r>
          </a:p>
          <a:p>
            <a:pPr marL="0" indent="0">
              <a:buNone/>
            </a:pPr>
            <a:r>
              <a:rPr lang="en-US" sz="900" b="1" dirty="0" smtClean="0"/>
              <a:t>•    Simplified serial communication protocols</a:t>
            </a:r>
          </a:p>
          <a:p>
            <a:pPr marL="0" indent="0">
              <a:buNone/>
            </a:pPr>
            <a:r>
              <a:rPr lang="en-US" sz="900" b="1" dirty="0" smtClean="0"/>
              <a:t>•    One-wire serial communication protocol</a:t>
            </a:r>
          </a:p>
          <a:p>
            <a:pPr marL="0" indent="0">
              <a:buNone/>
            </a:pPr>
            <a:r>
              <a:rPr lang="en-US" sz="900" b="1" dirty="0" smtClean="0"/>
              <a:t>•    Hardware vs software serial</a:t>
            </a:r>
          </a:p>
          <a:p>
            <a:pPr marL="0" indent="0">
              <a:buNone/>
            </a:pPr>
            <a:r>
              <a:rPr lang="en-US" sz="900" b="1" dirty="0" smtClean="0"/>
              <a:t>•    WS2812B and </a:t>
            </a:r>
            <a:r>
              <a:rPr lang="en-US" sz="900" b="1" dirty="0" err="1" smtClean="0"/>
              <a:t>Neopixel</a:t>
            </a:r>
            <a:r>
              <a:rPr lang="en-US" sz="900" b="1" dirty="0" smtClean="0"/>
              <a:t> connections</a:t>
            </a:r>
          </a:p>
          <a:p>
            <a:pPr marL="0" indent="0">
              <a:buNone/>
            </a:pPr>
            <a:r>
              <a:rPr lang="en-US" sz="900" b="1" dirty="0" smtClean="0"/>
              <a:t>•    External device power design</a:t>
            </a:r>
          </a:p>
          <a:p>
            <a:pPr marL="0" indent="0">
              <a:buNone/>
            </a:pPr>
            <a:r>
              <a:rPr lang="en-US" sz="900" b="1" dirty="0" smtClean="0"/>
              <a:t>Lesson 11 – Connecting LCD and Matrix Displays</a:t>
            </a:r>
          </a:p>
          <a:p>
            <a:pPr marL="0" indent="0">
              <a:buNone/>
            </a:pPr>
            <a:r>
              <a:rPr lang="en-US" sz="900" b="1" dirty="0" smtClean="0"/>
              <a:t>•    The SPI serial protocol</a:t>
            </a:r>
          </a:p>
          <a:p>
            <a:pPr marL="0" indent="0">
              <a:buNone/>
            </a:pPr>
            <a:r>
              <a:rPr lang="en-US" sz="900" b="1" dirty="0" smtClean="0"/>
              <a:t>•    SPI connections</a:t>
            </a:r>
          </a:p>
          <a:p>
            <a:pPr marL="0" indent="0">
              <a:buNone/>
            </a:pPr>
            <a:r>
              <a:rPr lang="en-US" sz="900" b="1" dirty="0" smtClean="0"/>
              <a:t>•    SPI device external power design</a:t>
            </a:r>
          </a:p>
          <a:p>
            <a:pPr marL="0" indent="0">
              <a:buNone/>
            </a:pPr>
            <a:r>
              <a:rPr lang="en-US" sz="900" b="1" dirty="0"/>
              <a:t>Lesson </a:t>
            </a:r>
            <a:r>
              <a:rPr lang="en-US" sz="900" b="1" dirty="0" smtClean="0"/>
              <a:t>12 </a:t>
            </a:r>
            <a:r>
              <a:rPr lang="en-US" sz="900" b="1" dirty="0"/>
              <a:t>– Connecting Sensors [Time permitting]</a:t>
            </a:r>
          </a:p>
          <a:p>
            <a:pPr marL="0" indent="0">
              <a:buNone/>
            </a:pPr>
            <a:r>
              <a:rPr lang="en-US" sz="900" b="1" dirty="0"/>
              <a:t>•    I2C serial protocol</a:t>
            </a:r>
          </a:p>
          <a:p>
            <a:pPr marL="0" indent="0">
              <a:buNone/>
            </a:pPr>
            <a:r>
              <a:rPr lang="en-US" sz="900" b="1" dirty="0"/>
              <a:t>•    I2C connections</a:t>
            </a:r>
          </a:p>
          <a:p>
            <a:pPr marL="0" indent="0">
              <a:buNone/>
            </a:pPr>
            <a:r>
              <a:rPr lang="en-US" sz="900" b="1" dirty="0"/>
              <a:t>•    I2C sensor board power design and external power</a:t>
            </a:r>
          </a:p>
          <a:p>
            <a:pPr marL="0" indent="0">
              <a:buNone/>
            </a:pPr>
            <a:r>
              <a:rPr lang="en-US" sz="900" b="1" dirty="0" smtClean="0"/>
              <a:t>Lesson 13 – Connecting other sensors [Time permitting]</a:t>
            </a:r>
          </a:p>
          <a:p>
            <a:pPr marL="0" indent="0">
              <a:buNone/>
            </a:pPr>
            <a:r>
              <a:rPr lang="en-US" sz="900" b="1" dirty="0" smtClean="0"/>
              <a:t>•    Connecting buttons</a:t>
            </a:r>
          </a:p>
          <a:p>
            <a:pPr marL="0" indent="0">
              <a:buNone/>
            </a:pPr>
            <a:r>
              <a:rPr lang="en-US" sz="900" b="1" dirty="0" smtClean="0"/>
              <a:t>•    Connecting potentiometers</a:t>
            </a:r>
          </a:p>
          <a:p>
            <a:pPr marL="0" indent="0">
              <a:buNone/>
            </a:pPr>
            <a:r>
              <a:rPr lang="en-US" sz="900" b="1" dirty="0" smtClean="0"/>
              <a:t>•    Reading buttons</a:t>
            </a:r>
          </a:p>
          <a:p>
            <a:pPr marL="0" indent="0">
              <a:buNone/>
            </a:pPr>
            <a:r>
              <a:rPr lang="en-US" sz="900" b="1" dirty="0" smtClean="0"/>
              <a:t>•    Reading potentiometers</a:t>
            </a:r>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563562"/>
          </a:xfrm>
        </p:spPr>
        <p:txBody>
          <a:bodyPr/>
          <a:lstStyle/>
          <a:p>
            <a:r>
              <a:rPr lang="en-US" b="1" dirty="0" smtClean="0">
                <a:latin typeface="Arial" panose="020B0604020202020204" pitchFamily="34" charset="0"/>
                <a:cs typeface="Arial" panose="020B0604020202020204" pitchFamily="34" charset="0"/>
              </a:rPr>
              <a:t>Lesson </a:t>
            </a:r>
            <a:r>
              <a:rPr lang="en-US" b="1" dirty="0" smtClean="0">
                <a:latin typeface="Arial" panose="020B0604020202020204" pitchFamily="34" charset="0"/>
                <a:cs typeface="Arial" panose="020B0604020202020204" pitchFamily="34" charset="0"/>
              </a:rPr>
              <a:t>6 – DC Electricity Basics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0"/>
            <a:ext cx="8686800" cy="5638800"/>
          </a:xfrm>
        </p:spPr>
        <p:txBody>
          <a:bodyPr>
            <a:noAutofit/>
          </a:bodyPr>
          <a:lstStyle/>
          <a:p>
            <a:r>
              <a:rPr lang="en-US" sz="2800" dirty="0" smtClean="0"/>
              <a:t>Alternating vs Direct Current</a:t>
            </a:r>
            <a:endParaRPr lang="en-US" sz="2800" dirty="0" smtClean="0"/>
          </a:p>
          <a:p>
            <a:r>
              <a:rPr lang="en-US" sz="2800" dirty="0" smtClean="0"/>
              <a:t>Direct Current Operation – Classical Current</a:t>
            </a:r>
            <a:endParaRPr lang="en-US" sz="2800" dirty="0"/>
          </a:p>
          <a:p>
            <a:r>
              <a:rPr lang="en-US" sz="2800" dirty="0" smtClean="0"/>
              <a:t>Voltage and Amperage – Water Analogy</a:t>
            </a:r>
            <a:endParaRPr lang="en-US" sz="2800" dirty="0" smtClean="0"/>
          </a:p>
          <a:p>
            <a:r>
              <a:rPr lang="en-US" sz="2800" dirty="0" smtClean="0"/>
              <a:t>Ohm’s Law</a:t>
            </a:r>
            <a:endParaRPr lang="en-US" sz="2800" dirty="0"/>
          </a:p>
          <a:p>
            <a:r>
              <a:rPr lang="en-US" sz="2800" dirty="0" smtClean="0"/>
              <a:t>Ampacity, overloading, and current protection</a:t>
            </a:r>
            <a:endParaRPr lang="en-US" sz="2800" dirty="0"/>
          </a:p>
          <a:p>
            <a:r>
              <a:rPr lang="en-US" sz="2800" dirty="0" smtClean="0"/>
              <a:t>Overvoltage and risks</a:t>
            </a:r>
            <a:endParaRPr lang="en-US" sz="2800" dirty="0"/>
          </a:p>
          <a:p>
            <a:r>
              <a:rPr lang="en-US" sz="2800" dirty="0" smtClean="0"/>
              <a:t>Types of Electrical Loads</a:t>
            </a:r>
          </a:p>
          <a:p>
            <a:r>
              <a:rPr lang="en-US" sz="2800" dirty="0" smtClean="0"/>
              <a:t>Series vs Parallel Circuits</a:t>
            </a:r>
            <a:endParaRPr lang="en-US" sz="2800" dirty="0"/>
          </a:p>
          <a:p>
            <a:r>
              <a:rPr lang="en-US" sz="2800" dirty="0" smtClean="0"/>
              <a:t>Introduction to basic DMM functions and usage</a:t>
            </a:r>
            <a:endParaRPr lang="en-US" sz="2800" dirty="0" smtClean="0"/>
          </a:p>
          <a:p>
            <a:r>
              <a:rPr lang="en-US" sz="2800" dirty="0" smtClean="0"/>
              <a:t>Measuring voltage</a:t>
            </a:r>
            <a:endParaRPr lang="en-US" sz="2800" dirty="0"/>
          </a:p>
          <a:p>
            <a:r>
              <a:rPr lang="en-US" sz="2800" dirty="0" smtClean="0"/>
              <a:t>History </a:t>
            </a:r>
            <a:r>
              <a:rPr lang="en-US" sz="2800" dirty="0"/>
              <a:t>of Telecommunications and </a:t>
            </a:r>
            <a:r>
              <a:rPr lang="en-US" sz="2800" dirty="0" smtClean="0"/>
              <a:t>Networking P2</a:t>
            </a:r>
            <a:endParaRPr lang="en-US" sz="2800"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304800" y="350838"/>
            <a:ext cx="8305800" cy="696912"/>
          </a:xfrm>
        </p:spPr>
        <p:txBody>
          <a:bodyPr>
            <a:normAutofit fontScale="90000"/>
          </a:bodyPr>
          <a:lstStyle/>
          <a:p>
            <a:r>
              <a:rPr lang="en-US" b="1" dirty="0"/>
              <a:t>Ohm’s Law - Overview</a:t>
            </a:r>
          </a:p>
        </p:txBody>
      </p:sp>
      <p:sp>
        <p:nvSpPr>
          <p:cNvPr id="3" name="Subtitle 2">
            <a:extLst>
              <a:ext uri="{FF2B5EF4-FFF2-40B4-BE49-F238E27FC236}">
                <a16:creationId xmlns:a16="http://schemas.microsoft.com/office/drawing/2014/main" xmlns="" id="{C1AE74A2-AA5D-4C2B-A09D-90FE5C79E94F}"/>
              </a:ext>
            </a:extLst>
          </p:cNvPr>
          <p:cNvSpPr>
            <a:spLocks noGrp="1"/>
          </p:cNvSpPr>
          <p:nvPr>
            <p:ph type="subTitle" idx="1"/>
          </p:nvPr>
        </p:nvSpPr>
        <p:spPr>
          <a:xfrm>
            <a:off x="1143001" y="3560848"/>
            <a:ext cx="2771775" cy="1655762"/>
          </a:xfrm>
        </p:spPr>
        <p:txBody>
          <a:bodyPr>
            <a:normAutofit lnSpcReduction="10000"/>
          </a:bodyPr>
          <a:lstStyle/>
          <a:p>
            <a:pPr algn="l"/>
            <a:r>
              <a:rPr lang="en-US" dirty="0"/>
              <a:t>E = Electromotive Force</a:t>
            </a:r>
          </a:p>
          <a:p>
            <a:pPr algn="l"/>
            <a:r>
              <a:rPr lang="en-US" dirty="0"/>
              <a:t>I = Intensity</a:t>
            </a:r>
          </a:p>
          <a:p>
            <a:pPr algn="l"/>
            <a:r>
              <a:rPr lang="en-US" dirty="0"/>
              <a:t>R = Resistance</a:t>
            </a:r>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5883443" y="3560848"/>
            <a:ext cx="1824665" cy="16557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E = V = Volts</a:t>
            </a:r>
          </a:p>
          <a:p>
            <a:pPr algn="l"/>
            <a:r>
              <a:rPr lang="en-US" dirty="0">
                <a:solidFill>
                  <a:prstClr val="white"/>
                </a:solidFill>
              </a:rPr>
              <a:t>I = A = Amps</a:t>
            </a:r>
          </a:p>
          <a:p>
            <a:pPr algn="l"/>
            <a:r>
              <a:rPr lang="en-US" dirty="0">
                <a:solidFill>
                  <a:prstClr val="white"/>
                </a:solidFill>
              </a:rPr>
              <a:t>R = </a:t>
            </a:r>
            <a:r>
              <a:rPr lang="el-GR" dirty="0">
                <a:solidFill>
                  <a:prstClr val="white"/>
                </a:solidFill>
              </a:rPr>
              <a:t>Ω</a:t>
            </a:r>
            <a:r>
              <a:rPr lang="en-US" dirty="0">
                <a:solidFill>
                  <a:prstClr val="white"/>
                </a:solidFill>
              </a:rPr>
              <a:t> = Ohms</a:t>
            </a:r>
          </a:p>
        </p:txBody>
      </p:sp>
      <p:sp>
        <p:nvSpPr>
          <p:cNvPr id="5" name="Title 1">
            <a:extLst>
              <a:ext uri="{FF2B5EF4-FFF2-40B4-BE49-F238E27FC236}">
                <a16:creationId xmlns:a16="http://schemas.microsoft.com/office/drawing/2014/main" xmlns="" id="{32181AFA-199F-4664-9C77-13BE68A2E1E9}"/>
              </a:ext>
            </a:extLst>
          </p:cNvPr>
          <p:cNvSpPr txBox="1">
            <a:spLocks/>
          </p:cNvSpPr>
          <p:nvPr/>
        </p:nvSpPr>
        <p:spPr>
          <a:xfrm>
            <a:off x="1064419" y="1837040"/>
            <a:ext cx="6858000" cy="178761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bg1"/>
                </a:solidFill>
                <a:latin typeface="Arial" panose="020B0604020202020204" pitchFamily="34" charset="0"/>
                <a:ea typeface="+mj-ea"/>
                <a:cs typeface="Arial" panose="020B0604020202020204" pitchFamily="34" charset="0"/>
              </a:defRPr>
            </a:lvl1pPr>
          </a:lstStyle>
          <a:p>
            <a:r>
              <a:rPr lang="en-US" sz="12800" dirty="0">
                <a:solidFill>
                  <a:prstClr val="white"/>
                </a:solidFill>
                <a:latin typeface="Arial Black" panose="020B0A04020102020204" pitchFamily="34" charset="0"/>
              </a:rPr>
              <a:t>E = IR</a:t>
            </a:r>
          </a:p>
        </p:txBody>
      </p:sp>
      <p:sp>
        <p:nvSpPr>
          <p:cNvPr id="6" name="Subtitle 2">
            <a:extLst>
              <a:ext uri="{FF2B5EF4-FFF2-40B4-BE49-F238E27FC236}">
                <a16:creationId xmlns:a16="http://schemas.microsoft.com/office/drawing/2014/main" xmlns="" id="{F0C1648F-22B1-47BB-A038-27705F00052B}"/>
              </a:ext>
            </a:extLst>
          </p:cNvPr>
          <p:cNvSpPr txBox="1">
            <a:spLocks/>
          </p:cNvSpPr>
          <p:nvPr/>
        </p:nvSpPr>
        <p:spPr>
          <a:xfrm>
            <a:off x="237733" y="5486399"/>
            <a:ext cx="8597223" cy="1145411"/>
          </a:xfrm>
          <a:prstGeom prst="rect">
            <a:avLst/>
          </a:prstGeom>
          <a:ln w="28575">
            <a:solidFill>
              <a:srgbClr val="FFFF00"/>
            </a:solid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600" b="1" dirty="0">
                <a:solidFill>
                  <a:prstClr val="white"/>
                </a:solidFill>
              </a:rPr>
              <a:t>The generic term for a device which consumes electricity in a circuit is a </a:t>
            </a:r>
            <a:r>
              <a:rPr lang="en-US" sz="1600" b="1" u="sng" dirty="0">
                <a:solidFill>
                  <a:prstClr val="white"/>
                </a:solidFill>
              </a:rPr>
              <a:t>load</a:t>
            </a:r>
          </a:p>
          <a:p>
            <a:pPr marL="342900" indent="-342900" algn="l">
              <a:buFont typeface="Arial" panose="020B0604020202020204" pitchFamily="34" charset="0"/>
              <a:buChar char="•"/>
            </a:pPr>
            <a:r>
              <a:rPr lang="en-US" sz="1600" b="1" dirty="0">
                <a:solidFill>
                  <a:prstClr val="white"/>
                </a:solidFill>
              </a:rPr>
              <a:t>A no-load condition where electrons flow freely is called a short-circuit</a:t>
            </a:r>
          </a:p>
          <a:p>
            <a:pPr marL="342900" indent="-342900" algn="l">
              <a:buFont typeface="Arial" panose="020B0604020202020204" pitchFamily="34" charset="0"/>
              <a:buChar char="•"/>
            </a:pPr>
            <a:r>
              <a:rPr lang="en-US" sz="1600" b="1" dirty="0">
                <a:solidFill>
                  <a:prstClr val="white"/>
                </a:solidFill>
              </a:rPr>
              <a:t>Short circuits are damaging to power sources, conductors, or both</a:t>
            </a:r>
            <a:endParaRPr lang="en-US" sz="1600" dirty="0">
              <a:solidFill>
                <a:prstClr val="white"/>
              </a:solidFill>
            </a:endParaRPr>
          </a:p>
        </p:txBody>
      </p:sp>
      <p:sp>
        <p:nvSpPr>
          <p:cNvPr id="7" name="Subtitle 2">
            <a:extLst>
              <a:ext uri="{FF2B5EF4-FFF2-40B4-BE49-F238E27FC236}">
                <a16:creationId xmlns:a16="http://schemas.microsoft.com/office/drawing/2014/main" xmlns="" id="{47AE97EC-6C17-4818-A25E-23FB8484E34B}"/>
              </a:ext>
            </a:extLst>
          </p:cNvPr>
          <p:cNvSpPr txBox="1">
            <a:spLocks/>
          </p:cNvSpPr>
          <p:nvPr/>
        </p:nvSpPr>
        <p:spPr>
          <a:xfrm>
            <a:off x="194807" y="1021174"/>
            <a:ext cx="8597223" cy="815869"/>
          </a:xfrm>
          <a:prstGeom prst="rect">
            <a:avLst/>
          </a:prstGeom>
          <a:ln w="28575">
            <a:no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rgbClr val="FFFF00"/>
                </a:solidFill>
              </a:rPr>
              <a:t>An understanding of Ohm’s law is critical to working with microcontrollers and any circuits that use LED’s</a:t>
            </a:r>
            <a:endParaRPr lang="en-US" dirty="0">
              <a:solidFill>
                <a:srgbClr val="FFFF00"/>
              </a:solidFill>
            </a:endParaRPr>
          </a:p>
        </p:txBody>
      </p:sp>
    </p:spTree>
    <p:extLst>
      <p:ext uri="{BB962C8B-B14F-4D97-AF65-F5344CB8AC3E}">
        <p14:creationId xmlns:p14="http://schemas.microsoft.com/office/powerpoint/2010/main" val="2609288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350838"/>
            <a:ext cx="8734926" cy="696912"/>
          </a:xfrm>
        </p:spPr>
        <p:txBody>
          <a:bodyPr>
            <a:noAutofit/>
          </a:bodyPr>
          <a:lstStyle/>
          <a:p>
            <a:r>
              <a:rPr lang="en-US" sz="4800" b="1" dirty="0"/>
              <a:t>Ohm’s Law – Water Analogy</a:t>
            </a:r>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7130567" y="4851400"/>
            <a:ext cx="1824665" cy="165576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E = V = Volts</a:t>
            </a:r>
          </a:p>
          <a:p>
            <a:pPr algn="l"/>
            <a:r>
              <a:rPr lang="en-US" dirty="0">
                <a:solidFill>
                  <a:prstClr val="white"/>
                </a:solidFill>
              </a:rPr>
              <a:t>I = A = Amps</a:t>
            </a:r>
          </a:p>
          <a:p>
            <a:pPr algn="l"/>
            <a:r>
              <a:rPr lang="en-US" dirty="0">
                <a:solidFill>
                  <a:prstClr val="white"/>
                </a:solidFill>
              </a:rPr>
              <a:t>R = </a:t>
            </a:r>
            <a:r>
              <a:rPr lang="el-GR" dirty="0">
                <a:solidFill>
                  <a:prstClr val="white"/>
                </a:solidFill>
              </a:rPr>
              <a:t>Ω</a:t>
            </a:r>
            <a:r>
              <a:rPr lang="en-US" dirty="0">
                <a:solidFill>
                  <a:prstClr val="white"/>
                </a:solidFill>
              </a:rPr>
              <a:t> = Ohms</a:t>
            </a:r>
          </a:p>
        </p:txBody>
      </p:sp>
      <p:pic>
        <p:nvPicPr>
          <p:cNvPr id="8" name="Picture 7">
            <a:extLst>
              <a:ext uri="{FF2B5EF4-FFF2-40B4-BE49-F238E27FC236}">
                <a16:creationId xmlns:a16="http://schemas.microsoft.com/office/drawing/2014/main" xmlns="" id="{66394AE7-CDD7-4881-B62B-265DB59BE9D7}"/>
              </a:ext>
            </a:extLst>
          </p:cNvPr>
          <p:cNvPicPr>
            <a:picLocks noChangeAspect="1"/>
          </p:cNvPicPr>
          <p:nvPr/>
        </p:nvPicPr>
        <p:blipFill>
          <a:blip r:embed="rId2"/>
          <a:stretch>
            <a:fillRect/>
          </a:stretch>
        </p:blipFill>
        <p:spPr>
          <a:xfrm>
            <a:off x="253893" y="1351213"/>
            <a:ext cx="3006666" cy="2603884"/>
          </a:xfrm>
          <a:prstGeom prst="rect">
            <a:avLst/>
          </a:prstGeom>
        </p:spPr>
      </p:pic>
      <p:pic>
        <p:nvPicPr>
          <p:cNvPr id="9" name="Picture 8">
            <a:extLst>
              <a:ext uri="{FF2B5EF4-FFF2-40B4-BE49-F238E27FC236}">
                <a16:creationId xmlns:a16="http://schemas.microsoft.com/office/drawing/2014/main" xmlns="" id="{4D8603FF-91C9-4A2F-9F23-8CA7EDE3CB08}"/>
              </a:ext>
            </a:extLst>
          </p:cNvPr>
          <p:cNvPicPr>
            <a:picLocks noChangeAspect="1"/>
          </p:cNvPicPr>
          <p:nvPr/>
        </p:nvPicPr>
        <p:blipFill>
          <a:blip r:embed="rId3"/>
          <a:stretch>
            <a:fillRect/>
          </a:stretch>
        </p:blipFill>
        <p:spPr>
          <a:xfrm>
            <a:off x="253894" y="4251561"/>
            <a:ext cx="3571875" cy="2124075"/>
          </a:xfrm>
          <a:prstGeom prst="rect">
            <a:avLst/>
          </a:prstGeom>
        </p:spPr>
      </p:pic>
      <p:pic>
        <p:nvPicPr>
          <p:cNvPr id="10" name="Picture 9">
            <a:extLst>
              <a:ext uri="{FF2B5EF4-FFF2-40B4-BE49-F238E27FC236}">
                <a16:creationId xmlns:a16="http://schemas.microsoft.com/office/drawing/2014/main" xmlns="" id="{0E815222-B10C-4947-9448-389D5A6F2444}"/>
              </a:ext>
            </a:extLst>
          </p:cNvPr>
          <p:cNvPicPr>
            <a:picLocks noChangeAspect="1"/>
          </p:cNvPicPr>
          <p:nvPr/>
        </p:nvPicPr>
        <p:blipFill>
          <a:blip r:embed="rId4"/>
          <a:stretch>
            <a:fillRect/>
          </a:stretch>
        </p:blipFill>
        <p:spPr>
          <a:xfrm>
            <a:off x="3450457" y="1351213"/>
            <a:ext cx="2432985" cy="2629398"/>
          </a:xfrm>
          <a:prstGeom prst="rect">
            <a:avLst/>
          </a:prstGeom>
        </p:spPr>
      </p:pic>
      <p:pic>
        <p:nvPicPr>
          <p:cNvPr id="11" name="Picture 10">
            <a:extLst>
              <a:ext uri="{FF2B5EF4-FFF2-40B4-BE49-F238E27FC236}">
                <a16:creationId xmlns:a16="http://schemas.microsoft.com/office/drawing/2014/main" xmlns="" id="{36907BCD-933A-4A43-90A1-5D550A737F82}"/>
              </a:ext>
            </a:extLst>
          </p:cNvPr>
          <p:cNvPicPr>
            <a:picLocks noChangeAspect="1"/>
          </p:cNvPicPr>
          <p:nvPr/>
        </p:nvPicPr>
        <p:blipFill>
          <a:blip r:embed="rId5"/>
          <a:stretch>
            <a:fillRect/>
          </a:stretch>
        </p:blipFill>
        <p:spPr>
          <a:xfrm>
            <a:off x="4005919" y="4284076"/>
            <a:ext cx="2756774" cy="2091559"/>
          </a:xfrm>
          <a:prstGeom prst="rect">
            <a:avLst/>
          </a:prstGeom>
        </p:spPr>
      </p:pic>
      <p:pic>
        <p:nvPicPr>
          <p:cNvPr id="3" name="Picture 2">
            <a:extLst>
              <a:ext uri="{FF2B5EF4-FFF2-40B4-BE49-F238E27FC236}">
                <a16:creationId xmlns:a16="http://schemas.microsoft.com/office/drawing/2014/main" xmlns="" id="{C601E2DB-55C1-4554-957A-5A24FAE41F13}"/>
              </a:ext>
            </a:extLst>
          </p:cNvPr>
          <p:cNvPicPr>
            <a:picLocks noChangeAspect="1"/>
          </p:cNvPicPr>
          <p:nvPr/>
        </p:nvPicPr>
        <p:blipFill>
          <a:blip r:embed="rId6"/>
          <a:stretch>
            <a:fillRect/>
          </a:stretch>
        </p:blipFill>
        <p:spPr>
          <a:xfrm>
            <a:off x="5990049" y="1558197"/>
            <a:ext cx="2900058" cy="2189916"/>
          </a:xfrm>
          <a:prstGeom prst="rect">
            <a:avLst/>
          </a:prstGeom>
        </p:spPr>
      </p:pic>
    </p:spTree>
    <p:extLst>
      <p:ext uri="{BB962C8B-B14F-4D97-AF65-F5344CB8AC3E}">
        <p14:creationId xmlns:p14="http://schemas.microsoft.com/office/powerpoint/2010/main" val="17168393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2AEEF66-B25C-4032-AF31-09024473E64B}"/>
              </a:ext>
            </a:extLst>
          </p:cNvPr>
          <p:cNvPicPr>
            <a:picLocks noChangeAspect="1"/>
          </p:cNvPicPr>
          <p:nvPr/>
        </p:nvPicPr>
        <p:blipFill>
          <a:blip r:embed="rId2"/>
          <a:stretch>
            <a:fillRect/>
          </a:stretch>
        </p:blipFill>
        <p:spPr>
          <a:xfrm>
            <a:off x="457200" y="1019175"/>
            <a:ext cx="8077199" cy="3810000"/>
          </a:xfrm>
          <a:prstGeom prst="rect">
            <a:avLst/>
          </a:prstGeom>
        </p:spPr>
      </p:pic>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304800" y="350838"/>
            <a:ext cx="8458200" cy="696912"/>
          </a:xfrm>
        </p:spPr>
        <p:txBody>
          <a:bodyPr>
            <a:noAutofit/>
          </a:bodyPr>
          <a:lstStyle/>
          <a:p>
            <a:r>
              <a:rPr lang="en-US" sz="4800" b="1" dirty="0"/>
              <a:t>Ohm’s Law - </a:t>
            </a:r>
            <a:r>
              <a:rPr lang="en-US" sz="4800" b="1" dirty="0" smtClean="0"/>
              <a:t>Formulas</a:t>
            </a:r>
            <a:endParaRPr lang="en-US" sz="4800" b="1" dirty="0"/>
          </a:p>
        </p:txBody>
      </p:sp>
      <p:sp>
        <p:nvSpPr>
          <p:cNvPr id="3" name="Subtitle 2">
            <a:extLst>
              <a:ext uri="{FF2B5EF4-FFF2-40B4-BE49-F238E27FC236}">
                <a16:creationId xmlns:a16="http://schemas.microsoft.com/office/drawing/2014/main" xmlns="" id="{C1AE74A2-AA5D-4C2B-A09D-90FE5C79E94F}"/>
              </a:ext>
            </a:extLst>
          </p:cNvPr>
          <p:cNvSpPr>
            <a:spLocks noGrp="1"/>
          </p:cNvSpPr>
          <p:nvPr>
            <p:ph type="subTitle" idx="1"/>
          </p:nvPr>
        </p:nvSpPr>
        <p:spPr>
          <a:xfrm>
            <a:off x="314325" y="5097463"/>
            <a:ext cx="8401050" cy="1655762"/>
          </a:xfrm>
        </p:spPr>
        <p:txBody>
          <a:bodyPr>
            <a:normAutofit fontScale="92500"/>
          </a:bodyPr>
          <a:lstStyle/>
          <a:p>
            <a:pPr algn="l"/>
            <a:r>
              <a:rPr lang="en-US" dirty="0"/>
              <a:t>Because Ohm’s law is an equation, we restate (reformulate) the terms to solve for whatever factor (value) is unknown. Thus, you must know two of the quantities to derive the third. The pyramid (above) is an easy visual way to determine which equation you need. An even easier way is with an app. </a:t>
            </a:r>
            <a:r>
              <a:rPr lang="en-US" dirty="0">
                <a:sym typeface="Wingdings" panose="05000000000000000000" pitchFamily="2" charset="2"/>
              </a:rPr>
              <a:t></a:t>
            </a:r>
            <a:endParaRPr lang="en-US" dirty="0"/>
          </a:p>
        </p:txBody>
      </p:sp>
      <p:sp>
        <p:nvSpPr>
          <p:cNvPr id="5" name="Subtitle 2">
            <a:extLst>
              <a:ext uri="{FF2B5EF4-FFF2-40B4-BE49-F238E27FC236}">
                <a16:creationId xmlns:a16="http://schemas.microsoft.com/office/drawing/2014/main" xmlns="" id="{25C4FBF5-3FD4-4C4E-B130-7ECC43533549}"/>
              </a:ext>
            </a:extLst>
          </p:cNvPr>
          <p:cNvSpPr txBox="1">
            <a:spLocks/>
          </p:cNvSpPr>
          <p:nvPr/>
        </p:nvSpPr>
        <p:spPr>
          <a:xfrm>
            <a:off x="609600" y="3850107"/>
            <a:ext cx="7848600" cy="933651"/>
          </a:xfrm>
          <a:prstGeom prst="rect">
            <a:avLst/>
          </a:prstGeom>
          <a:solidFill>
            <a:srgbClr val="002060"/>
          </a:solidFill>
          <a:ln w="12700">
            <a:solidFill>
              <a:schemeClr val="bg1"/>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tabLst>
                <a:tab pos="2800350" algn="l"/>
                <a:tab pos="5600700" algn="l"/>
              </a:tabLst>
            </a:pPr>
            <a:r>
              <a:rPr lang="en-US" sz="4800" dirty="0">
                <a:solidFill>
                  <a:prstClr val="white"/>
                </a:solidFill>
                <a:latin typeface="Arial Black" panose="020B0A04020102020204" pitchFamily="34" charset="0"/>
              </a:rPr>
              <a:t>V = IR	I=V/R	R=V/I</a:t>
            </a:r>
          </a:p>
        </p:txBody>
      </p:sp>
    </p:spTree>
    <p:extLst>
      <p:ext uri="{BB962C8B-B14F-4D97-AF65-F5344CB8AC3E}">
        <p14:creationId xmlns:p14="http://schemas.microsoft.com/office/powerpoint/2010/main" val="1887304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49B9663-DF5D-4365-95E2-BFFA5406D8A1}"/>
              </a:ext>
            </a:extLst>
          </p:cNvPr>
          <p:cNvPicPr>
            <a:picLocks noChangeAspect="1"/>
          </p:cNvPicPr>
          <p:nvPr/>
        </p:nvPicPr>
        <p:blipFill>
          <a:blip r:embed="rId2"/>
          <a:stretch>
            <a:fillRect/>
          </a:stretch>
        </p:blipFill>
        <p:spPr>
          <a:xfrm>
            <a:off x="4038600" y="1447800"/>
            <a:ext cx="4700176" cy="4581524"/>
          </a:xfrm>
          <a:prstGeom prst="rect">
            <a:avLst/>
          </a:prstGeom>
        </p:spPr>
      </p:pic>
      <p:sp>
        <p:nvSpPr>
          <p:cNvPr id="5" name="Subtitle 2">
            <a:extLst>
              <a:ext uri="{FF2B5EF4-FFF2-40B4-BE49-F238E27FC236}">
                <a16:creationId xmlns:a16="http://schemas.microsoft.com/office/drawing/2014/main" xmlns="" id="{E45AA594-EA0D-4C69-8FE9-4956B1E9F102}"/>
              </a:ext>
            </a:extLst>
          </p:cNvPr>
          <p:cNvSpPr>
            <a:spLocks noGrp="1"/>
          </p:cNvSpPr>
          <p:nvPr>
            <p:ph type="subTitle" idx="1"/>
          </p:nvPr>
        </p:nvSpPr>
        <p:spPr>
          <a:xfrm>
            <a:off x="240631" y="1773241"/>
            <a:ext cx="3397718" cy="1499351"/>
          </a:xfrm>
        </p:spPr>
        <p:txBody>
          <a:bodyPr>
            <a:normAutofit fontScale="92500" lnSpcReduction="10000"/>
          </a:bodyPr>
          <a:lstStyle/>
          <a:p>
            <a:pPr algn="l"/>
            <a:r>
              <a:rPr lang="en-US" dirty="0"/>
              <a:t>You can also use the traditional four-factor wheel to solve for power, current, electromotive force, or resistance.</a:t>
            </a:r>
          </a:p>
        </p:txBody>
      </p:sp>
      <p:sp>
        <p:nvSpPr>
          <p:cNvPr id="6" name="Subtitle 2">
            <a:extLst>
              <a:ext uri="{FF2B5EF4-FFF2-40B4-BE49-F238E27FC236}">
                <a16:creationId xmlns:a16="http://schemas.microsoft.com/office/drawing/2014/main" xmlns="" id="{6665E473-1ABA-4C66-8480-118CD8FA0C5A}"/>
              </a:ext>
            </a:extLst>
          </p:cNvPr>
          <p:cNvSpPr txBox="1">
            <a:spLocks/>
          </p:cNvSpPr>
          <p:nvPr/>
        </p:nvSpPr>
        <p:spPr>
          <a:xfrm>
            <a:off x="240632" y="3821232"/>
            <a:ext cx="3540239" cy="2569945"/>
          </a:xfrm>
          <a:prstGeom prst="rect">
            <a:avLst/>
          </a:prstGeom>
          <a:ln w="28575">
            <a:solidFill>
              <a:srgbClr val="FFFF00"/>
            </a:solidFill>
          </a:ln>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Power is determined by multiplying volts x amps. We pretend that this yields the power value in Watts, but watts may not match VA depending on the </a:t>
            </a:r>
            <a:r>
              <a:rPr lang="en-US" i="1" dirty="0">
                <a:solidFill>
                  <a:prstClr val="white"/>
                </a:solidFill>
              </a:rPr>
              <a:t>power factor</a:t>
            </a:r>
            <a:r>
              <a:rPr lang="en-US" dirty="0">
                <a:solidFill>
                  <a:prstClr val="white"/>
                </a:solidFill>
              </a:rPr>
              <a:t>– a complex concept that’s outside this class.</a:t>
            </a:r>
          </a:p>
        </p:txBody>
      </p:sp>
      <p:sp>
        <p:nvSpPr>
          <p:cNvPr id="7" name="Title 1">
            <a:extLst>
              <a:ext uri="{FF2B5EF4-FFF2-40B4-BE49-F238E27FC236}">
                <a16:creationId xmlns:a16="http://schemas.microsoft.com/office/drawing/2014/main" xmlns="" id="{24F32489-849E-4102-A1F0-23B53A684948}"/>
              </a:ext>
            </a:extLst>
          </p:cNvPr>
          <p:cNvSpPr>
            <a:spLocks noGrp="1"/>
          </p:cNvSpPr>
          <p:nvPr>
            <p:ph type="ctrTitle"/>
          </p:nvPr>
        </p:nvSpPr>
        <p:spPr>
          <a:xfrm>
            <a:off x="304800" y="304800"/>
            <a:ext cx="8305800" cy="696912"/>
          </a:xfrm>
        </p:spPr>
        <p:txBody>
          <a:bodyPr>
            <a:normAutofit fontScale="90000"/>
          </a:bodyPr>
          <a:lstStyle/>
          <a:p>
            <a:r>
              <a:rPr lang="en-US" b="1" dirty="0"/>
              <a:t>Ohm’s Law - Overview</a:t>
            </a:r>
          </a:p>
        </p:txBody>
      </p:sp>
    </p:spTree>
    <p:extLst>
      <p:ext uri="{BB962C8B-B14F-4D97-AF65-F5344CB8AC3E}">
        <p14:creationId xmlns:p14="http://schemas.microsoft.com/office/powerpoint/2010/main" val="14633999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76200"/>
            <a:ext cx="8734926" cy="696912"/>
          </a:xfrm>
        </p:spPr>
        <p:txBody>
          <a:bodyPr>
            <a:noAutofit/>
          </a:bodyPr>
          <a:lstStyle/>
          <a:p>
            <a:r>
              <a:rPr lang="en-US" sz="3200" b="1" dirty="0"/>
              <a:t>Ohm’s Law – Why Do We Care? - Ampacity</a:t>
            </a:r>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309046" y="1047751"/>
            <a:ext cx="3849530" cy="3827820"/>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When electrons are blocked by resistance, it causes energy in the electrons to be lost. </a:t>
            </a:r>
            <a:r>
              <a:rPr lang="en-US" dirty="0">
                <a:solidFill>
                  <a:prstClr val="white"/>
                </a:solidFill>
              </a:rPr>
              <a:t>This energy is </a:t>
            </a:r>
            <a:r>
              <a:rPr lang="en-US" dirty="0" smtClean="0">
                <a:solidFill>
                  <a:prstClr val="white"/>
                </a:solidFill>
              </a:rPr>
              <a:t>lost </a:t>
            </a:r>
            <a:r>
              <a:rPr lang="en-US" dirty="0">
                <a:solidFill>
                  <a:prstClr val="white"/>
                </a:solidFill>
              </a:rPr>
              <a:t>as heat (infrared electromagnetic radiation).</a:t>
            </a:r>
          </a:p>
          <a:p>
            <a:pPr algn="l"/>
            <a:r>
              <a:rPr lang="en-US" dirty="0">
                <a:solidFill>
                  <a:prstClr val="white"/>
                </a:solidFill>
              </a:rPr>
              <a:t>Resistance results whenever more electrons are forced through a conductor than the conductor can carry without loss (heating.)</a:t>
            </a:r>
          </a:p>
          <a:p>
            <a:pPr algn="l"/>
            <a:r>
              <a:rPr lang="en-US" dirty="0">
                <a:solidFill>
                  <a:prstClr val="white"/>
                </a:solidFill>
              </a:rPr>
              <a:t>The amount of current (amperage) that a given conductor can carry without excessive loss is called its </a:t>
            </a:r>
            <a:r>
              <a:rPr lang="en-US" b="1" dirty="0">
                <a:solidFill>
                  <a:srgbClr val="FFFF00"/>
                </a:solidFill>
              </a:rPr>
              <a:t>ampacity</a:t>
            </a:r>
            <a:r>
              <a:rPr lang="en-US" dirty="0">
                <a:solidFill>
                  <a:prstClr val="white"/>
                </a:solidFill>
              </a:rPr>
              <a:t>.</a:t>
            </a:r>
          </a:p>
        </p:txBody>
      </p:sp>
      <p:sp>
        <p:nvSpPr>
          <p:cNvPr id="12" name="Subtitle 2">
            <a:extLst>
              <a:ext uri="{FF2B5EF4-FFF2-40B4-BE49-F238E27FC236}">
                <a16:creationId xmlns:a16="http://schemas.microsoft.com/office/drawing/2014/main" xmlns="" id="{B38D13E3-0B43-4191-B854-0C9018920C84}"/>
              </a:ext>
            </a:extLst>
          </p:cNvPr>
          <p:cNvSpPr txBox="1">
            <a:spLocks/>
          </p:cNvSpPr>
          <p:nvPr/>
        </p:nvSpPr>
        <p:spPr>
          <a:xfrm>
            <a:off x="4401958" y="1094318"/>
            <a:ext cx="3849530" cy="368397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prstClr val="white"/>
                </a:solidFill>
              </a:rPr>
              <a:t>When the ampacity of a conductor is exceeded, that conductor becomes a resistor. The greater the excess, the greater the resistance.</a:t>
            </a:r>
          </a:p>
          <a:p>
            <a:pPr algn="l"/>
            <a:r>
              <a:rPr lang="en-US" dirty="0">
                <a:solidFill>
                  <a:prstClr val="white"/>
                </a:solidFill>
              </a:rPr>
              <a:t>As you would expect, the greater the resistance, the greater the energy loss– and thus the more heat is generated.</a:t>
            </a:r>
          </a:p>
          <a:p>
            <a:pPr algn="l"/>
            <a:r>
              <a:rPr lang="en-US" dirty="0">
                <a:solidFill>
                  <a:prstClr val="white"/>
                </a:solidFill>
              </a:rPr>
              <a:t>This can be a feature (think hair dryer) or a hazard (see below.)</a:t>
            </a:r>
          </a:p>
        </p:txBody>
      </p:sp>
      <p:sp>
        <p:nvSpPr>
          <p:cNvPr id="13" name="Subtitle 2">
            <a:extLst>
              <a:ext uri="{FF2B5EF4-FFF2-40B4-BE49-F238E27FC236}">
                <a16:creationId xmlns:a16="http://schemas.microsoft.com/office/drawing/2014/main" xmlns="" id="{08698296-7972-4440-8162-02DB486B4C80}"/>
              </a:ext>
            </a:extLst>
          </p:cNvPr>
          <p:cNvSpPr txBox="1">
            <a:spLocks/>
          </p:cNvSpPr>
          <p:nvPr/>
        </p:nvSpPr>
        <p:spPr>
          <a:xfrm>
            <a:off x="237733" y="5105399"/>
            <a:ext cx="8597223" cy="1526411"/>
          </a:xfrm>
          <a:prstGeom prst="rect">
            <a:avLst/>
          </a:prstGeom>
          <a:ln w="28575">
            <a:solidFill>
              <a:srgbClr val="FFFF00"/>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rgbClr val="FF0000"/>
                </a:solidFill>
              </a:rPr>
              <a:t>Exceeding the ampacity of a conductor is extremely dangerous</a:t>
            </a:r>
            <a:r>
              <a:rPr lang="en-US" dirty="0">
                <a:solidFill>
                  <a:srgbClr val="FF0000"/>
                </a:solidFill>
              </a:rPr>
              <a:t>. </a:t>
            </a:r>
            <a:r>
              <a:rPr lang="en-US" dirty="0">
                <a:solidFill>
                  <a:prstClr val="white"/>
                </a:solidFill>
              </a:rPr>
              <a:t>The conductor can heat to the point where a) the insulation catches fire, b) the conductor itself melts, or c) both. </a:t>
            </a:r>
            <a:r>
              <a:rPr lang="en-US" dirty="0">
                <a:solidFill>
                  <a:srgbClr val="FFFF00"/>
                </a:solidFill>
              </a:rPr>
              <a:t>This is how electrical fires occur.</a:t>
            </a:r>
          </a:p>
        </p:txBody>
      </p:sp>
    </p:spTree>
    <p:extLst>
      <p:ext uri="{BB962C8B-B14F-4D97-AF65-F5344CB8AC3E}">
        <p14:creationId xmlns:p14="http://schemas.microsoft.com/office/powerpoint/2010/main" val="9728976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3338</TotalTime>
  <Words>2350</Words>
  <Application>Microsoft Office PowerPoint</Application>
  <PresentationFormat>On-screen Show (4:3)</PresentationFormat>
  <Paragraphs>270</Paragraphs>
  <Slides>25</Slides>
  <Notes>0</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1_Office Theme</vt:lpstr>
      <vt:lpstr>SEICHE 2022 Introduction to Arduino Lesson 4 and 5– IDE Essentials</vt:lpstr>
      <vt:lpstr>REMEMBER!</vt:lpstr>
      <vt:lpstr>Lesson Plan Overview</vt:lpstr>
      <vt:lpstr>Lesson 6 – DC Electricity Basics</vt:lpstr>
      <vt:lpstr>Ohm’s Law - Overview</vt:lpstr>
      <vt:lpstr>Ohm’s Law – Water Analogy</vt:lpstr>
      <vt:lpstr>Ohm’s Law - Formulas</vt:lpstr>
      <vt:lpstr>Ohm’s Law - Overview</vt:lpstr>
      <vt:lpstr>Ohm’s Law – Why Do We Care? - Ampacity</vt:lpstr>
      <vt:lpstr>Ampacity – Sizing and Protection</vt:lpstr>
      <vt:lpstr>Ampacity – A/C Power Cordage</vt:lpstr>
      <vt:lpstr>Ampacity – Test Your Knowledge!</vt:lpstr>
      <vt:lpstr>Ohm’s Law – Why Do We Care? - Voltage</vt:lpstr>
      <vt:lpstr>Ohm’s Law – Why Do We Care? - Arduino</vt:lpstr>
      <vt:lpstr>Types of Electrical Loads</vt:lpstr>
      <vt:lpstr>Lesson 6 – Basic DMM Usage</vt:lpstr>
      <vt:lpstr>DMM Features and Functions</vt:lpstr>
      <vt:lpstr>DMM Measurement</vt:lpstr>
      <vt:lpstr>Let’s measure!</vt:lpstr>
      <vt:lpstr>Let’s measure!</vt:lpstr>
      <vt:lpstr>History of Telecommunications Part 2</vt:lpstr>
      <vt:lpstr>The OSI/ISO Layered Network Model</vt:lpstr>
      <vt:lpstr>Sidebar: Application Programming Interface</vt:lpstr>
      <vt:lpstr>ISO/OSI vs The TCP/IP Model</vt:lpstr>
      <vt:lpstr>Formal End of Lesson 6</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93</cp:revision>
  <cp:lastPrinted>2022-02-01T15:40:25Z</cp:lastPrinted>
  <dcterms:created xsi:type="dcterms:W3CDTF">2022-02-01T06:18:00Z</dcterms:created>
  <dcterms:modified xsi:type="dcterms:W3CDTF">2022-03-08T15:57:25Z</dcterms:modified>
</cp:coreProperties>
</file>